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668" r:id="rId1"/>
  </p:sldMasterIdLst>
  <p:notesMasterIdLst>
    <p:notesMasterId r:id="rId25"/>
  </p:notesMasterIdLst>
  <p:handoutMasterIdLst>
    <p:handoutMasterId r:id="rId26"/>
  </p:handoutMasterIdLst>
  <p:sldIdLst>
    <p:sldId id="411" r:id="rId2"/>
    <p:sldId id="407" r:id="rId3"/>
    <p:sldId id="412" r:id="rId4"/>
    <p:sldId id="430" r:id="rId5"/>
    <p:sldId id="413" r:id="rId6"/>
    <p:sldId id="424" r:id="rId7"/>
    <p:sldId id="426" r:id="rId8"/>
    <p:sldId id="427" r:id="rId9"/>
    <p:sldId id="425" r:id="rId10"/>
    <p:sldId id="414" r:id="rId11"/>
    <p:sldId id="416" r:id="rId12"/>
    <p:sldId id="417" r:id="rId13"/>
    <p:sldId id="415" r:id="rId14"/>
    <p:sldId id="418" r:id="rId15"/>
    <p:sldId id="419" r:id="rId16"/>
    <p:sldId id="423" r:id="rId17"/>
    <p:sldId id="420" r:id="rId18"/>
    <p:sldId id="421" r:id="rId19"/>
    <p:sldId id="422" r:id="rId20"/>
    <p:sldId id="428" r:id="rId21"/>
    <p:sldId id="429" r:id="rId22"/>
    <p:sldId id="392" r:id="rId23"/>
    <p:sldId id="393" r:id="rId24"/>
  </p:sldIdLst>
  <p:sldSz cx="12192000" cy="6858000"/>
  <p:notesSz cx="9926638" cy="6797675"/>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4D4D4D"/>
    <a:srgbClr val="D20000"/>
    <a:srgbClr val="0099FF"/>
    <a:srgbClr val="FF9900"/>
    <a:srgbClr val="DB001A"/>
    <a:srgbClr val="FFCC00"/>
    <a:srgbClr val="FF6600"/>
    <a:srgbClr val="C0C0C0"/>
    <a:srgbClr val="E2D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33" autoAdjust="0"/>
  </p:normalViewPr>
  <p:slideViewPr>
    <p:cSldViewPr snapToGrid="0">
      <p:cViewPr varScale="1">
        <p:scale>
          <a:sx n="114" d="100"/>
          <a:sy n="114" d="100"/>
        </p:scale>
        <p:origin x="414" y="114"/>
      </p:cViewPr>
      <p:guideLst>
        <p:guide orient="horz" pos="2160"/>
        <p:guide pos="387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dirty="0">
                <a:latin typeface="Arial" panose="020B0604020202020204" pitchFamily="34" charset="0"/>
                <a:cs typeface="Arial" panose="020B0604020202020204" pitchFamily="34" charset="0"/>
              </a:rPr>
              <a:t>2021</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Feuil1!$B$57</c:f>
              <c:strCache>
                <c:ptCount val="1"/>
                <c:pt idx="0">
                  <c:v>2021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6DC-4A5E-BD48-50F22138D4A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6DC-4A5E-BD48-50F22138D4A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6DC-4A5E-BD48-50F22138D4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6DC-4A5E-BD48-50F22138D4A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6DC-4A5E-BD48-50F22138D4AD}"/>
              </c:ext>
            </c:extLst>
          </c:dPt>
          <c:dLbls>
            <c:dLbl>
              <c:idx val="0"/>
              <c:layout>
                <c:manualLayout>
                  <c:x val="-2.3509121450524442E-2"/>
                  <c:y val="4.534813469052561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DC-4A5E-BD48-50F22138D4A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Feuil1!$A$58:$A$62</c:f>
              <c:strCache>
                <c:ptCount val="5"/>
                <c:pt idx="0">
                  <c:v>AVP</c:v>
                </c:pt>
                <c:pt idx="1">
                  <c:v>POMPT SECOURS</c:v>
                </c:pt>
                <c:pt idx="2">
                  <c:v>Autres SSUAP VP</c:v>
                </c:pt>
                <c:pt idx="3">
                  <c:v>Autres SSUAP domicile</c:v>
                </c:pt>
                <c:pt idx="4">
                  <c:v>Carences et assistances</c:v>
                </c:pt>
              </c:strCache>
            </c:strRef>
          </c:cat>
          <c:val>
            <c:numRef>
              <c:f>Feuil1!$B$58:$B$62</c:f>
              <c:numCache>
                <c:formatCode>0%</c:formatCode>
                <c:ptCount val="5"/>
                <c:pt idx="0">
                  <c:v>5.3284077390269864E-2</c:v>
                </c:pt>
                <c:pt idx="1">
                  <c:v>0.3033623442489512</c:v>
                </c:pt>
                <c:pt idx="2">
                  <c:v>0.17901195917600651</c:v>
                </c:pt>
                <c:pt idx="3">
                  <c:v>0.21</c:v>
                </c:pt>
                <c:pt idx="4">
                  <c:v>0.25984597082211508</c:v>
                </c:pt>
              </c:numCache>
            </c:numRef>
          </c:val>
          <c:extLst>
            <c:ext xmlns:c16="http://schemas.microsoft.com/office/drawing/2014/chart" uri="{C3380CC4-5D6E-409C-BE32-E72D297353CC}">
              <c16:uniqueId val="{0000000A-76DC-4A5E-BD48-50F22138D4A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dirty="0">
                <a:latin typeface="Arial" panose="020B0604020202020204" pitchFamily="34" charset="0"/>
                <a:cs typeface="Arial" panose="020B0604020202020204" pitchFamily="34" charset="0"/>
              </a:rPr>
              <a:t>2022</a:t>
            </a:r>
          </a:p>
        </c:rich>
      </c:tx>
      <c:layout>
        <c:manualLayout>
          <c:xMode val="edge"/>
          <c:yMode val="edge"/>
          <c:x val="0.52053280504113308"/>
          <c:y val="2.29556446936159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30133245844269468"/>
          <c:y val="0.14796004666083407"/>
          <c:w val="0.51158683289588791"/>
          <c:h val="0.77333624963546221"/>
        </c:manualLayout>
      </c:layout>
      <c:pieChart>
        <c:varyColors val="1"/>
        <c:ser>
          <c:idx val="0"/>
          <c:order val="0"/>
          <c:tx>
            <c:strRef>
              <c:f>Feuil1!$C$57</c:f>
              <c:strCache>
                <c:ptCount val="1"/>
                <c:pt idx="0">
                  <c:v>2022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23E-4188-B27C-CDE98F9A55F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23E-4188-B27C-CDE98F9A55F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23E-4188-B27C-CDE98F9A55F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23E-4188-B27C-CDE98F9A55F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23E-4188-B27C-CDE98F9A55F2}"/>
              </c:ext>
            </c:extLst>
          </c:dPt>
          <c:dLbls>
            <c:dLbl>
              <c:idx val="4"/>
              <c:layout>
                <c:manualLayout>
                  <c:x val="0.14640682414698164"/>
                  <c:y val="0.1326527413240012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23E-4188-B27C-CDE98F9A55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Feuil1!$A$58:$A$62</c:f>
              <c:strCache>
                <c:ptCount val="5"/>
                <c:pt idx="0">
                  <c:v>AVP</c:v>
                </c:pt>
                <c:pt idx="1">
                  <c:v>POMPT SECOURS</c:v>
                </c:pt>
                <c:pt idx="2">
                  <c:v>Autres SSUAP VP</c:v>
                </c:pt>
                <c:pt idx="3">
                  <c:v>Autres SSUAP domicile</c:v>
                </c:pt>
                <c:pt idx="4">
                  <c:v>Carences et assistances</c:v>
                </c:pt>
              </c:strCache>
            </c:strRef>
          </c:cat>
          <c:val>
            <c:numRef>
              <c:f>Feuil1!$C$58:$C$62</c:f>
              <c:numCache>
                <c:formatCode>0%</c:formatCode>
                <c:ptCount val="5"/>
                <c:pt idx="0">
                  <c:v>4.3267901575891624E-2</c:v>
                </c:pt>
                <c:pt idx="1">
                  <c:v>0.31794304672380425</c:v>
                </c:pt>
                <c:pt idx="2">
                  <c:v>0.18993641139065523</c:v>
                </c:pt>
                <c:pt idx="3">
                  <c:v>0.1946364390378767</c:v>
                </c:pt>
                <c:pt idx="4">
                  <c:v>0.25421620127177219</c:v>
                </c:pt>
              </c:numCache>
            </c:numRef>
          </c:val>
          <c:extLst>
            <c:ext xmlns:c16="http://schemas.microsoft.com/office/drawing/2014/chart" uri="{C3380CC4-5D6E-409C-BE32-E72D297353CC}">
              <c16:uniqueId val="{0000000A-E23E-4188-B27C-CDE98F9A55F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carence!$C$19</c:f>
              <c:strCache>
                <c:ptCount val="1"/>
                <c:pt idx="0">
                  <c:v>SSUAP</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carence!$D$18:$P$18</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carence!$D$19:$P$19</c:f>
              <c:numCache>
                <c:formatCode>General</c:formatCode>
                <c:ptCount val="13"/>
                <c:pt idx="0">
                  <c:v>11653</c:v>
                </c:pt>
                <c:pt idx="1">
                  <c:v>12146</c:v>
                </c:pt>
                <c:pt idx="2">
                  <c:v>12610</c:v>
                </c:pt>
                <c:pt idx="3">
                  <c:v>12760</c:v>
                </c:pt>
                <c:pt idx="4">
                  <c:v>12410</c:v>
                </c:pt>
                <c:pt idx="5">
                  <c:v>13162</c:v>
                </c:pt>
                <c:pt idx="6">
                  <c:v>14249</c:v>
                </c:pt>
                <c:pt idx="7">
                  <c:v>14588</c:v>
                </c:pt>
                <c:pt idx="8">
                  <c:v>14416</c:v>
                </c:pt>
                <c:pt idx="9">
                  <c:v>15369</c:v>
                </c:pt>
                <c:pt idx="10">
                  <c:v>14476</c:v>
                </c:pt>
                <c:pt idx="11">
                  <c:v>13617</c:v>
                </c:pt>
                <c:pt idx="12">
                  <c:v>15462</c:v>
                </c:pt>
              </c:numCache>
            </c:numRef>
          </c:val>
          <c:extLst>
            <c:ext xmlns:c16="http://schemas.microsoft.com/office/drawing/2014/chart" uri="{C3380CC4-5D6E-409C-BE32-E72D297353CC}">
              <c16:uniqueId val="{00000000-13F3-43C9-B7FE-0229B6D96038}"/>
            </c:ext>
          </c:extLst>
        </c:ser>
        <c:dLbls>
          <c:showLegendKey val="0"/>
          <c:showVal val="0"/>
          <c:showCatName val="0"/>
          <c:showSerName val="0"/>
          <c:showPercent val="0"/>
          <c:showBubbleSize val="0"/>
        </c:dLbls>
        <c:gapWidth val="219"/>
        <c:axId val="2061353968"/>
        <c:axId val="2061352304"/>
      </c:barChart>
      <c:catAx>
        <c:axId val="2061353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2061352304"/>
        <c:crosses val="autoZero"/>
        <c:auto val="1"/>
        <c:lblAlgn val="ctr"/>
        <c:lblOffset val="100"/>
        <c:noMultiLvlLbl val="0"/>
      </c:catAx>
      <c:valAx>
        <c:axId val="2061352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2061353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584787343463434E-2"/>
          <c:y val="7.1355780906850505E-2"/>
          <c:w val="0.91432288343406209"/>
          <c:h val="0.84748474383906747"/>
        </c:manualLayout>
      </c:layout>
      <c:barChart>
        <c:barDir val="col"/>
        <c:grouping val="clustered"/>
        <c:varyColors val="0"/>
        <c:ser>
          <c:idx val="0"/>
          <c:order val="0"/>
          <c:tx>
            <c:strRef>
              <c:f>carence!$C$14</c:f>
              <c:strCache>
                <c:ptCount val="1"/>
                <c:pt idx="0">
                  <c:v>CARENCES</c:v>
                </c:pt>
              </c:strCache>
            </c:strRef>
          </c:tx>
          <c:spPr>
            <a:solidFill>
              <a:schemeClr val="accent1"/>
            </a:solidFill>
            <a:ln>
              <a:noFill/>
            </a:ln>
            <a:effectLst/>
          </c:spPr>
          <c:invertIfNegative val="0"/>
          <c:dPt>
            <c:idx val="10"/>
            <c:invertIfNegative val="0"/>
            <c:bubble3D val="0"/>
            <c:spPr>
              <a:solidFill>
                <a:srgbClr val="ED7D31">
                  <a:lumMod val="75000"/>
                </a:srgbClr>
              </a:solidFill>
              <a:ln>
                <a:noFill/>
              </a:ln>
              <a:effectLst/>
            </c:spPr>
            <c:extLst>
              <c:ext xmlns:c16="http://schemas.microsoft.com/office/drawing/2014/chart" uri="{C3380CC4-5D6E-409C-BE32-E72D297353CC}">
                <c16:uniqueId val="{00000001-7E68-4AC6-BD7A-703CC649685C}"/>
              </c:ext>
            </c:extLst>
          </c:dPt>
          <c:dPt>
            <c:idx val="11"/>
            <c:invertIfNegative val="0"/>
            <c:bubble3D val="0"/>
            <c:spPr>
              <a:solidFill>
                <a:srgbClr val="4472C4"/>
              </a:solidFill>
              <a:ln>
                <a:noFill/>
              </a:ln>
              <a:effectLst/>
            </c:spPr>
            <c:extLst>
              <c:ext xmlns:c16="http://schemas.microsoft.com/office/drawing/2014/chart" uri="{C3380CC4-5D6E-409C-BE32-E72D297353CC}">
                <c16:uniqueId val="{00000003-7E68-4AC6-BD7A-703CC649685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carence!$D$13:$P$13</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carence!$D$14:$P$14</c:f>
              <c:numCache>
                <c:formatCode>General</c:formatCode>
                <c:ptCount val="13"/>
                <c:pt idx="0">
                  <c:v>1627</c:v>
                </c:pt>
                <c:pt idx="1">
                  <c:v>1824</c:v>
                </c:pt>
                <c:pt idx="2">
                  <c:v>1796</c:v>
                </c:pt>
                <c:pt idx="3">
                  <c:v>1757</c:v>
                </c:pt>
                <c:pt idx="4">
                  <c:v>1569</c:v>
                </c:pt>
                <c:pt idx="5">
                  <c:v>1421</c:v>
                </c:pt>
                <c:pt idx="6">
                  <c:v>1677</c:v>
                </c:pt>
                <c:pt idx="7">
                  <c:v>2214</c:v>
                </c:pt>
                <c:pt idx="8">
                  <c:v>2831</c:v>
                </c:pt>
                <c:pt idx="9">
                  <c:v>3242</c:v>
                </c:pt>
                <c:pt idx="10">
                  <c:v>2208</c:v>
                </c:pt>
                <c:pt idx="11">
                  <c:v>2665</c:v>
                </c:pt>
                <c:pt idx="12">
                  <c:v>3320</c:v>
                </c:pt>
              </c:numCache>
            </c:numRef>
          </c:val>
          <c:extLst>
            <c:ext xmlns:c16="http://schemas.microsoft.com/office/drawing/2014/chart" uri="{C3380CC4-5D6E-409C-BE32-E72D297353CC}">
              <c16:uniqueId val="{00000004-7E68-4AC6-BD7A-703CC649685C}"/>
            </c:ext>
          </c:extLst>
        </c:ser>
        <c:dLbls>
          <c:showLegendKey val="0"/>
          <c:showVal val="0"/>
          <c:showCatName val="0"/>
          <c:showSerName val="0"/>
          <c:showPercent val="0"/>
          <c:showBubbleSize val="0"/>
        </c:dLbls>
        <c:gapWidth val="219"/>
        <c:overlap val="-27"/>
        <c:axId val="1835984128"/>
        <c:axId val="1835984960"/>
      </c:barChart>
      <c:catAx>
        <c:axId val="1835984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1835984960"/>
        <c:crosses val="autoZero"/>
        <c:auto val="1"/>
        <c:lblAlgn val="ctr"/>
        <c:lblOffset val="100"/>
        <c:noMultiLvlLbl val="0"/>
      </c:catAx>
      <c:valAx>
        <c:axId val="1835984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fr-FR"/>
          </a:p>
        </c:txPr>
        <c:crossAx val="1835984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0.79745</cdr:x>
      <cdr:y>0.40387</cdr:y>
    </cdr:from>
    <cdr:to>
      <cdr:x>0.95285</cdr:x>
      <cdr:y>0.61694</cdr:y>
    </cdr:to>
    <cdr:sp macro="" textlink="">
      <cdr:nvSpPr>
        <cdr:cNvPr id="2" name="ZoneTexte 1">
          <a:extLst xmlns:a="http://schemas.openxmlformats.org/drawingml/2006/main">
            <a:ext uri="{FF2B5EF4-FFF2-40B4-BE49-F238E27FC236}">
              <a16:creationId xmlns:a16="http://schemas.microsoft.com/office/drawing/2014/main" id="{323C6BBD-E0AE-0636-CF9E-59C4BBE2CDD0}"/>
            </a:ext>
          </a:extLst>
        </cdr:cNvPr>
        <cdr:cNvSpPr txBox="1"/>
      </cdr:nvSpPr>
      <cdr:spPr>
        <a:xfrm xmlns:a="http://schemas.openxmlformats.org/drawingml/2006/main">
          <a:off x="3996306" y="1415145"/>
          <a:ext cx="778779" cy="7466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fr-FR" sz="1100" b="1" dirty="0">
              <a:solidFill>
                <a:srgbClr val="0070C0"/>
              </a:solidFill>
            </a:rPr>
            <a:t>53 %  MISSION SDIS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bwMode="auto">
          <a:xfrm>
            <a:off x="2" y="1"/>
            <a:ext cx="4301436" cy="339725"/>
          </a:xfrm>
          <a:prstGeom prst="rect">
            <a:avLst/>
          </a:prstGeom>
          <a:noFill/>
          <a:ln>
            <a:noFill/>
          </a:ln>
        </p:spPr>
        <p:txBody>
          <a:bodyPr vert="horz" wrap="square" lIns="91427" tIns="45713" rIns="91427" bIns="45713" numCol="1" anchor="t" anchorCtr="0" compatLnSpc="1">
            <a:prstTxWarp prst="textNoShape">
              <a:avLst/>
            </a:prstTxWarp>
          </a:bodyPr>
          <a:lstStyle>
            <a:lvl1pPr defTabSz="922131" eaLnBrk="1" hangingPunct="1">
              <a:defRPr sz="1300">
                <a:latin typeface="Arial" charset="0"/>
                <a:cs typeface="+mn-cs"/>
              </a:defRPr>
            </a:lvl1pPr>
          </a:lstStyle>
          <a:p>
            <a:pPr>
              <a:defRPr/>
            </a:pPr>
            <a:endParaRPr lang="fr-FR"/>
          </a:p>
        </p:txBody>
      </p:sp>
      <p:sp>
        <p:nvSpPr>
          <p:cNvPr id="3" name="Espace réservé de la date 2"/>
          <p:cNvSpPr>
            <a:spLocks noGrp="1"/>
          </p:cNvSpPr>
          <p:nvPr>
            <p:ph type="dt" sz="quarter" idx="1"/>
          </p:nvPr>
        </p:nvSpPr>
        <p:spPr bwMode="auto">
          <a:xfrm>
            <a:off x="5622027" y="1"/>
            <a:ext cx="4303025" cy="339725"/>
          </a:xfrm>
          <a:prstGeom prst="rect">
            <a:avLst/>
          </a:prstGeom>
          <a:noFill/>
          <a:ln>
            <a:noFill/>
          </a:ln>
        </p:spPr>
        <p:txBody>
          <a:bodyPr vert="horz" wrap="square" lIns="91427" tIns="45713" rIns="91427" bIns="45713" numCol="1" anchor="t" anchorCtr="0" compatLnSpc="1">
            <a:prstTxWarp prst="textNoShape">
              <a:avLst/>
            </a:prstTxWarp>
          </a:bodyPr>
          <a:lstStyle>
            <a:lvl1pPr algn="r" defTabSz="922131" eaLnBrk="1" hangingPunct="1">
              <a:defRPr sz="1300">
                <a:latin typeface="Arial" charset="0"/>
                <a:cs typeface="+mn-cs"/>
              </a:defRPr>
            </a:lvl1pPr>
          </a:lstStyle>
          <a:p>
            <a:pPr>
              <a:defRPr/>
            </a:pPr>
            <a:fld id="{959C74F9-8B01-4D88-98C1-7486A485E906}" type="datetimeFigureOut">
              <a:rPr lang="fr-FR"/>
              <a:pPr>
                <a:defRPr/>
              </a:pPr>
              <a:t>10/06/2022</a:t>
            </a:fld>
            <a:endParaRPr lang="fr-FR"/>
          </a:p>
        </p:txBody>
      </p:sp>
      <p:sp>
        <p:nvSpPr>
          <p:cNvPr id="4" name="Espace réservé du pied de page 3"/>
          <p:cNvSpPr>
            <a:spLocks noGrp="1"/>
          </p:cNvSpPr>
          <p:nvPr>
            <p:ph type="ftr" sz="quarter" idx="2"/>
          </p:nvPr>
        </p:nvSpPr>
        <p:spPr bwMode="auto">
          <a:xfrm>
            <a:off x="2" y="6456365"/>
            <a:ext cx="4301436" cy="339725"/>
          </a:xfrm>
          <a:prstGeom prst="rect">
            <a:avLst/>
          </a:prstGeom>
          <a:noFill/>
          <a:ln>
            <a:noFill/>
          </a:ln>
        </p:spPr>
        <p:txBody>
          <a:bodyPr vert="horz" wrap="square" lIns="91427" tIns="45713" rIns="91427" bIns="45713" numCol="1" anchor="b" anchorCtr="0" compatLnSpc="1">
            <a:prstTxWarp prst="textNoShape">
              <a:avLst/>
            </a:prstTxWarp>
          </a:bodyPr>
          <a:lstStyle>
            <a:lvl1pPr defTabSz="922131" eaLnBrk="1" hangingPunct="1">
              <a:defRPr sz="1300">
                <a:latin typeface="Arial" charset="0"/>
                <a:cs typeface="+mn-cs"/>
              </a:defRPr>
            </a:lvl1pPr>
          </a:lstStyle>
          <a:p>
            <a:pPr>
              <a:defRPr/>
            </a:pPr>
            <a:endParaRPr lang="fr-FR"/>
          </a:p>
        </p:txBody>
      </p:sp>
      <p:sp>
        <p:nvSpPr>
          <p:cNvPr id="5" name="Espace réservé du numéro de diapositive 4"/>
          <p:cNvSpPr>
            <a:spLocks noGrp="1"/>
          </p:cNvSpPr>
          <p:nvPr>
            <p:ph type="sldNum" sz="quarter" idx="3"/>
          </p:nvPr>
        </p:nvSpPr>
        <p:spPr bwMode="auto">
          <a:xfrm>
            <a:off x="5622027" y="6456365"/>
            <a:ext cx="4303025" cy="339725"/>
          </a:xfrm>
          <a:prstGeom prst="rect">
            <a:avLst/>
          </a:prstGeom>
          <a:noFill/>
          <a:ln>
            <a:noFill/>
          </a:ln>
        </p:spPr>
        <p:txBody>
          <a:bodyPr vert="horz" wrap="square" lIns="91427" tIns="45713" rIns="91427" bIns="45713" numCol="1" anchor="b" anchorCtr="0" compatLnSpc="1">
            <a:prstTxWarp prst="textNoShape">
              <a:avLst/>
            </a:prstTxWarp>
          </a:bodyPr>
          <a:lstStyle>
            <a:lvl1pPr algn="r" defTabSz="920750" eaLnBrk="1" hangingPunct="1">
              <a:defRPr sz="1300">
                <a:cs typeface="+mn-cs"/>
              </a:defRPr>
            </a:lvl1pPr>
          </a:lstStyle>
          <a:p>
            <a:pPr>
              <a:defRPr/>
            </a:pPr>
            <a:fld id="{89068311-E7AC-40B8-BD81-5DC5AC17B16F}" type="slidenum">
              <a:rPr lang="fr-FR" altLang="fr-FR"/>
              <a:pPr>
                <a:defRPr/>
              </a:pPr>
              <a:t>‹N°›</a:t>
            </a:fld>
            <a:endParaRPr lang="fr-FR" altLang="fr-FR"/>
          </a:p>
        </p:txBody>
      </p:sp>
    </p:spTree>
    <p:extLst>
      <p:ext uri="{BB962C8B-B14F-4D97-AF65-F5344CB8AC3E}">
        <p14:creationId xmlns:p14="http://schemas.microsoft.com/office/powerpoint/2010/main" val="1798085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1"/>
            <a:ext cx="4301436" cy="339725"/>
          </a:xfrm>
          <a:prstGeom prst="rect">
            <a:avLst/>
          </a:prstGeom>
        </p:spPr>
        <p:txBody>
          <a:bodyPr vert="horz" lIns="88230" tIns="44115" rIns="88230" bIns="44115" rtlCol="0"/>
          <a:lstStyle>
            <a:lvl1pPr algn="l" eaLnBrk="0" hangingPunct="0">
              <a:defRPr sz="1200">
                <a:latin typeface="Arial" panose="020B0604020202020204" pitchFamily="34" charset="0"/>
                <a:cs typeface="+mn-cs"/>
              </a:defRPr>
            </a:lvl1pPr>
          </a:lstStyle>
          <a:p>
            <a:pPr>
              <a:defRPr/>
            </a:pPr>
            <a:endParaRPr lang="fr-FR"/>
          </a:p>
        </p:txBody>
      </p:sp>
      <p:sp>
        <p:nvSpPr>
          <p:cNvPr id="3" name="Espace réservé de la date 2"/>
          <p:cNvSpPr>
            <a:spLocks noGrp="1"/>
          </p:cNvSpPr>
          <p:nvPr>
            <p:ph type="dt" idx="1"/>
          </p:nvPr>
        </p:nvSpPr>
        <p:spPr>
          <a:xfrm>
            <a:off x="5623616" y="1"/>
            <a:ext cx="4301436" cy="339725"/>
          </a:xfrm>
          <a:prstGeom prst="rect">
            <a:avLst/>
          </a:prstGeom>
        </p:spPr>
        <p:txBody>
          <a:bodyPr vert="horz" lIns="88230" tIns="44115" rIns="88230" bIns="44115" rtlCol="0"/>
          <a:lstStyle>
            <a:lvl1pPr algn="r" eaLnBrk="0" hangingPunct="0">
              <a:defRPr sz="1200">
                <a:latin typeface="Arial" panose="020B0604020202020204" pitchFamily="34" charset="0"/>
                <a:cs typeface="+mn-cs"/>
              </a:defRPr>
            </a:lvl1pPr>
          </a:lstStyle>
          <a:p>
            <a:pPr>
              <a:defRPr/>
            </a:pPr>
            <a:fld id="{63FE429C-6BED-4240-9FA1-65181D0EFF2D}" type="datetimeFigureOut">
              <a:rPr lang="fr-FR"/>
              <a:pPr>
                <a:defRPr/>
              </a:pPr>
              <a:t>10/06/2022</a:t>
            </a:fld>
            <a:endParaRPr lang="fr-FR"/>
          </a:p>
        </p:txBody>
      </p:sp>
      <p:sp>
        <p:nvSpPr>
          <p:cNvPr id="4" name="Espace réservé de l'image des diapositives 3"/>
          <p:cNvSpPr>
            <a:spLocks noGrp="1" noRot="1" noChangeAspect="1"/>
          </p:cNvSpPr>
          <p:nvPr>
            <p:ph type="sldImg" idx="2"/>
          </p:nvPr>
        </p:nvSpPr>
        <p:spPr>
          <a:xfrm>
            <a:off x="2925763" y="849313"/>
            <a:ext cx="4076700" cy="2293937"/>
          </a:xfrm>
          <a:prstGeom prst="rect">
            <a:avLst/>
          </a:prstGeom>
          <a:noFill/>
          <a:ln w="12700">
            <a:solidFill>
              <a:prstClr val="black"/>
            </a:solidFill>
          </a:ln>
        </p:spPr>
        <p:txBody>
          <a:bodyPr vert="horz" lIns="88230" tIns="44115" rIns="88230" bIns="44115" rtlCol="0" anchor="ctr"/>
          <a:lstStyle/>
          <a:p>
            <a:pPr lvl="0"/>
            <a:endParaRPr lang="fr-FR" noProof="0"/>
          </a:p>
        </p:txBody>
      </p:sp>
      <p:sp>
        <p:nvSpPr>
          <p:cNvPr id="5" name="Espace réservé des commentaires 4"/>
          <p:cNvSpPr>
            <a:spLocks noGrp="1"/>
          </p:cNvSpPr>
          <p:nvPr>
            <p:ph type="body" sz="quarter" idx="3"/>
          </p:nvPr>
        </p:nvSpPr>
        <p:spPr>
          <a:xfrm>
            <a:off x="993617" y="3271841"/>
            <a:ext cx="7940994" cy="2676525"/>
          </a:xfrm>
          <a:prstGeom prst="rect">
            <a:avLst/>
          </a:prstGeom>
        </p:spPr>
        <p:txBody>
          <a:bodyPr vert="horz" wrap="square" lIns="88230" tIns="44115" rIns="88230" bIns="44115" numCol="1" anchor="t" anchorCtr="0" compatLnSpc="1">
            <a:prstTxWarp prst="textNoShape">
              <a:avLst/>
            </a:prstTxWarp>
          </a:body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2" y="6457951"/>
            <a:ext cx="4301436" cy="339725"/>
          </a:xfrm>
          <a:prstGeom prst="rect">
            <a:avLst/>
          </a:prstGeom>
        </p:spPr>
        <p:txBody>
          <a:bodyPr vert="horz" lIns="88230" tIns="44115" rIns="88230" bIns="44115" rtlCol="0" anchor="b"/>
          <a:lstStyle>
            <a:lvl1pPr algn="l" eaLnBrk="0" hangingPunct="0">
              <a:defRPr sz="1200">
                <a:latin typeface="Arial" panose="020B0604020202020204" pitchFamily="34" charset="0"/>
                <a:cs typeface="+mn-cs"/>
              </a:defRPr>
            </a:lvl1pPr>
          </a:lstStyle>
          <a:p>
            <a:pPr>
              <a:defRPr/>
            </a:pPr>
            <a:endParaRPr lang="fr-FR"/>
          </a:p>
        </p:txBody>
      </p:sp>
      <p:sp>
        <p:nvSpPr>
          <p:cNvPr id="7" name="Espace réservé du numéro de diapositive 6"/>
          <p:cNvSpPr>
            <a:spLocks noGrp="1"/>
          </p:cNvSpPr>
          <p:nvPr>
            <p:ph type="sldNum" sz="quarter" idx="5"/>
          </p:nvPr>
        </p:nvSpPr>
        <p:spPr>
          <a:xfrm>
            <a:off x="5623616" y="6457951"/>
            <a:ext cx="4301436" cy="339725"/>
          </a:xfrm>
          <a:prstGeom prst="rect">
            <a:avLst/>
          </a:prstGeom>
        </p:spPr>
        <p:txBody>
          <a:bodyPr vert="horz" wrap="square" lIns="88230" tIns="44115" rIns="88230" bIns="44115" numCol="1" anchor="b" anchorCtr="0" compatLnSpc="1">
            <a:prstTxWarp prst="textNoShape">
              <a:avLst/>
            </a:prstTxWarp>
          </a:bodyPr>
          <a:lstStyle>
            <a:lvl1pPr algn="r" eaLnBrk="0" hangingPunct="0">
              <a:defRPr sz="1200">
                <a:cs typeface="+mn-cs"/>
              </a:defRPr>
            </a:lvl1pPr>
          </a:lstStyle>
          <a:p>
            <a:pPr>
              <a:defRPr/>
            </a:pPr>
            <a:fld id="{ECF378CC-5683-4605-840E-7B87431A1507}" type="slidenum">
              <a:rPr lang="fr-FR" altLang="fr-FR"/>
              <a:pPr>
                <a:defRPr/>
              </a:pPr>
              <a:t>‹N°›</a:t>
            </a:fld>
            <a:endParaRPr lang="fr-FR" altLang="fr-FR"/>
          </a:p>
        </p:txBody>
      </p:sp>
    </p:spTree>
    <p:extLst>
      <p:ext uri="{BB962C8B-B14F-4D97-AF65-F5344CB8AC3E}">
        <p14:creationId xmlns:p14="http://schemas.microsoft.com/office/powerpoint/2010/main" val="31383887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925763" y="849313"/>
            <a:ext cx="4076700" cy="229393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4583E-CF02-4E34-BB45-D5033E5B46B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595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8"/>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E5813805-3EBA-4353-9CD3-8A35C2BDF225}" type="datetimeFigureOut">
              <a:rPr lang="fr-FR" smtClean="0"/>
              <a:t>10/06/2022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7316D0-49BB-49FA-B839-2161A4D23EAE}" type="slidenum">
              <a:rPr lang="fr-FR" smtClean="0"/>
              <a:t>‹N°›</a:t>
            </a:fld>
            <a:endParaRPr lang="fr-FR"/>
          </a:p>
        </p:txBody>
      </p:sp>
      <p:pic>
        <p:nvPicPr>
          <p:cNvPr id="10" name="Image 9">
            <a:extLst>
              <a:ext uri="{FF2B5EF4-FFF2-40B4-BE49-F238E27FC236}">
                <a16:creationId xmlns:a16="http://schemas.microsoft.com/office/drawing/2014/main" id="{A9FB6C7D-E70D-44ED-8720-D6E293D6C7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856"/>
            <a:ext cx="12192000" cy="6865870"/>
          </a:xfrm>
          <a:prstGeom prst="rect">
            <a:avLst/>
          </a:prstGeom>
        </p:spPr>
      </p:pic>
    </p:spTree>
    <p:extLst>
      <p:ext uri="{BB962C8B-B14F-4D97-AF65-F5344CB8AC3E}">
        <p14:creationId xmlns:p14="http://schemas.microsoft.com/office/powerpoint/2010/main" val="357765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15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5813805-3EBA-4353-9CD3-8A35C2BDF225}" type="datetimeFigureOut">
              <a:rPr lang="fr-FR" smtClean="0"/>
              <a:t>10/06/2022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17316D0-49BB-49FA-B839-2161A4D23EAE}" type="slidenum">
              <a:rPr lang="fr-FR" smtClean="0"/>
              <a:t>‹N°›</a:t>
            </a:fld>
            <a:endParaRPr lang="fr-FR"/>
          </a:p>
        </p:txBody>
      </p:sp>
    </p:spTree>
    <p:extLst>
      <p:ext uri="{BB962C8B-B14F-4D97-AF65-F5344CB8AC3E}">
        <p14:creationId xmlns:p14="http://schemas.microsoft.com/office/powerpoint/2010/main" val="821819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5813805-3EBA-4353-9CD3-8A35C2BDF225}" type="datetimeFigureOut">
              <a:rPr lang="fr-FR" smtClean="0"/>
              <a:t>10/06/2022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7316D0-49BB-49FA-B839-2161A4D23EAE}" type="slidenum">
              <a:rPr lang="fr-FR" smtClean="0"/>
              <a:t>‹N°›</a:t>
            </a:fld>
            <a:endParaRPr lang="fr-FR"/>
          </a:p>
        </p:txBody>
      </p:sp>
    </p:spTree>
    <p:extLst>
      <p:ext uri="{BB962C8B-B14F-4D97-AF65-F5344CB8AC3E}">
        <p14:creationId xmlns:p14="http://schemas.microsoft.com/office/powerpoint/2010/main" val="128766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1"/>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41"/>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5813805-3EBA-4353-9CD3-8A35C2BDF225}" type="datetimeFigureOut">
              <a:rPr lang="fr-FR" smtClean="0"/>
              <a:t>10/06/2022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7316D0-49BB-49FA-B839-2161A4D23EAE}" type="slidenum">
              <a:rPr lang="fr-FR" smtClean="0"/>
              <a:t>‹N°›</a:t>
            </a:fld>
            <a:endParaRPr lang="fr-FR"/>
          </a:p>
        </p:txBody>
      </p:sp>
    </p:spTree>
    <p:extLst>
      <p:ext uri="{BB962C8B-B14F-4D97-AF65-F5344CB8AC3E}">
        <p14:creationId xmlns:p14="http://schemas.microsoft.com/office/powerpoint/2010/main" val="3785123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C58631C-EA4A-4579-B719-3B6257BC2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209524"/>
          </a:xfrm>
          <a:prstGeom prst="rect">
            <a:avLst/>
          </a:prstGeom>
        </p:spPr>
      </p:pic>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E5813805-3EBA-4353-9CD3-8A35C2BDF225}" type="datetimeFigureOut">
              <a:rPr lang="fr-FR" smtClean="0"/>
              <a:t>10/06/2022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7316D0-49BB-49FA-B839-2161A4D23EAE}" type="slidenum">
              <a:rPr lang="fr-FR" smtClean="0"/>
              <a:t>‹N°›</a:t>
            </a:fld>
            <a:endParaRPr lang="fr-FR"/>
          </a:p>
        </p:txBody>
      </p:sp>
    </p:spTree>
    <p:extLst>
      <p:ext uri="{BB962C8B-B14F-4D97-AF65-F5344CB8AC3E}">
        <p14:creationId xmlns:p14="http://schemas.microsoft.com/office/powerpoint/2010/main" val="3085798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C58631C-EA4A-4579-B719-3B6257BC2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209524"/>
          </a:xfrm>
          <a:prstGeom prst="rect">
            <a:avLst/>
          </a:prstGeom>
        </p:spPr>
      </p:pic>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E5813805-3EBA-4353-9CD3-8A35C2BDF225}" type="datetimeFigureOut">
              <a:rPr lang="fr-FR" smtClean="0"/>
              <a:t>10/06/2022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7316D0-49BB-49FA-B839-2161A4D23EAE}" type="slidenum">
              <a:rPr lang="fr-FR" smtClean="0"/>
              <a:t>‹N°›</a:t>
            </a:fld>
            <a:endParaRPr lang="fr-FR"/>
          </a:p>
        </p:txBody>
      </p:sp>
      <p:pic>
        <p:nvPicPr>
          <p:cNvPr id="9" name="Image 8">
            <a:extLst>
              <a:ext uri="{FF2B5EF4-FFF2-40B4-BE49-F238E27FC236}">
                <a16:creationId xmlns:a16="http://schemas.microsoft.com/office/drawing/2014/main" id="{2C225448-528F-4174-A4B3-AC46422DC2E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0" t="1" r="60804" b="-66105"/>
          <a:stretch/>
        </p:blipFill>
        <p:spPr>
          <a:xfrm>
            <a:off x="-9993" y="1032004"/>
            <a:ext cx="12201993" cy="749960"/>
          </a:xfrm>
          <a:prstGeom prst="rect">
            <a:avLst/>
          </a:prstGeom>
        </p:spPr>
      </p:pic>
    </p:spTree>
    <p:extLst>
      <p:ext uri="{BB962C8B-B14F-4D97-AF65-F5344CB8AC3E}">
        <p14:creationId xmlns:p14="http://schemas.microsoft.com/office/powerpoint/2010/main" val="204617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3"/>
            <a:ext cx="10363200" cy="1362075"/>
          </a:xfrm>
        </p:spPr>
        <p:txBody>
          <a:bodyPr anchor="t"/>
          <a:lstStyle>
            <a:lvl1pPr algn="l">
              <a:defRPr sz="3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E5813805-3EBA-4353-9CD3-8A35C2BDF225}" type="datetimeFigureOut">
              <a:rPr lang="fr-FR" smtClean="0"/>
              <a:t>10/06/2022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17316D0-49BB-49FA-B839-2161A4D23EAE}" type="slidenum">
              <a:rPr lang="fr-FR" smtClean="0"/>
              <a:t>‹N°›</a:t>
            </a:fld>
            <a:endParaRPr lang="fr-FR"/>
          </a:p>
        </p:txBody>
      </p:sp>
    </p:spTree>
    <p:extLst>
      <p:ext uri="{BB962C8B-B14F-4D97-AF65-F5344CB8AC3E}">
        <p14:creationId xmlns:p14="http://schemas.microsoft.com/office/powerpoint/2010/main" val="554627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5813805-3EBA-4353-9CD3-8A35C2BDF225}" type="datetimeFigureOut">
              <a:rPr lang="fr-FR" smtClean="0"/>
              <a:t>10/06/2022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17316D0-49BB-49FA-B839-2161A4D23EAE}" type="slidenum">
              <a:rPr lang="fr-FR" smtClean="0"/>
              <a:t>‹N°›</a:t>
            </a:fld>
            <a:endParaRPr lang="fr-FR"/>
          </a:p>
        </p:txBody>
      </p:sp>
    </p:spTree>
    <p:extLst>
      <p:ext uri="{BB962C8B-B14F-4D97-AF65-F5344CB8AC3E}">
        <p14:creationId xmlns:p14="http://schemas.microsoft.com/office/powerpoint/2010/main" val="380479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5813805-3EBA-4353-9CD3-8A35C2BDF225}" type="datetimeFigureOut">
              <a:rPr lang="fr-FR" smtClean="0"/>
              <a:t>10/06/2022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17316D0-49BB-49FA-B839-2161A4D23EAE}" type="slidenum">
              <a:rPr lang="fr-FR" smtClean="0"/>
              <a:t>‹N°›</a:t>
            </a:fld>
            <a:endParaRPr lang="fr-FR"/>
          </a:p>
        </p:txBody>
      </p:sp>
    </p:spTree>
    <p:extLst>
      <p:ext uri="{BB962C8B-B14F-4D97-AF65-F5344CB8AC3E}">
        <p14:creationId xmlns:p14="http://schemas.microsoft.com/office/powerpoint/2010/main" val="1754874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E5813805-3EBA-4353-9CD3-8A35C2BDF225}" type="datetimeFigureOut">
              <a:rPr lang="fr-FR" smtClean="0"/>
              <a:t>10/06/2022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17316D0-49BB-49FA-B839-2161A4D23EAE}" type="slidenum">
              <a:rPr lang="fr-FR" smtClean="0"/>
              <a:t>‹N°›</a:t>
            </a:fld>
            <a:endParaRPr lang="fr-FR"/>
          </a:p>
        </p:txBody>
      </p:sp>
    </p:spTree>
    <p:extLst>
      <p:ext uri="{BB962C8B-B14F-4D97-AF65-F5344CB8AC3E}">
        <p14:creationId xmlns:p14="http://schemas.microsoft.com/office/powerpoint/2010/main" val="3800025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5813805-3EBA-4353-9CD3-8A35C2BDF225}" type="datetimeFigureOut">
              <a:rPr lang="fr-FR" smtClean="0"/>
              <a:t>10/06/2022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17316D0-49BB-49FA-B839-2161A4D23EAE}" type="slidenum">
              <a:rPr lang="fr-FR" smtClean="0"/>
              <a:t>‹N°›</a:t>
            </a:fld>
            <a:endParaRPr lang="fr-FR"/>
          </a:p>
        </p:txBody>
      </p:sp>
    </p:spTree>
    <p:extLst>
      <p:ext uri="{BB962C8B-B14F-4D97-AF65-F5344CB8AC3E}">
        <p14:creationId xmlns:p14="http://schemas.microsoft.com/office/powerpoint/2010/main" val="3870303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2" y="273050"/>
            <a:ext cx="4011084" cy="1162050"/>
          </a:xfrm>
        </p:spPr>
        <p:txBody>
          <a:bodyPr anchor="b"/>
          <a:lstStyle>
            <a:lvl1pPr algn="l">
              <a:defRPr sz="1500" b="1"/>
            </a:lvl1pPr>
          </a:lstStyle>
          <a:p>
            <a:r>
              <a:rPr lang="fr-FR"/>
              <a:t>Modifiez le style du titre</a:t>
            </a:r>
          </a:p>
        </p:txBody>
      </p:sp>
      <p:sp>
        <p:nvSpPr>
          <p:cNvPr id="3" name="Espace réservé du contenu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5813805-3EBA-4353-9CD3-8A35C2BDF225}" type="datetimeFigureOut">
              <a:rPr lang="fr-FR" smtClean="0"/>
              <a:t>10/06/2022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17316D0-49BB-49FA-B839-2161A4D23EAE}" type="slidenum">
              <a:rPr lang="fr-FR" smtClean="0"/>
              <a:t>‹N°›</a:t>
            </a:fld>
            <a:endParaRPr lang="fr-FR"/>
          </a:p>
        </p:txBody>
      </p:sp>
    </p:spTree>
    <p:extLst>
      <p:ext uri="{BB962C8B-B14F-4D97-AF65-F5344CB8AC3E}">
        <p14:creationId xmlns:p14="http://schemas.microsoft.com/office/powerpoint/2010/main" val="234517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5813805-3EBA-4353-9CD3-8A35C2BDF225}" type="datetimeFigureOut">
              <a:rPr lang="fr-FR" smtClean="0"/>
              <a:t>10/06/2022</a:t>
            </a:fld>
            <a:endParaRPr lang="fr-FR"/>
          </a:p>
        </p:txBody>
      </p:sp>
      <p:sp>
        <p:nvSpPr>
          <p:cNvPr id="5" name="Espace réservé du pied de page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17316D0-49BB-49FA-B839-2161A4D23EAE}" type="slidenum">
              <a:rPr lang="fr-FR" smtClean="0"/>
              <a:t>‹N°›</a:t>
            </a:fld>
            <a:endParaRPr lang="fr-FR"/>
          </a:p>
        </p:txBody>
      </p:sp>
    </p:spTree>
    <p:extLst>
      <p:ext uri="{BB962C8B-B14F-4D97-AF65-F5344CB8AC3E}">
        <p14:creationId xmlns:p14="http://schemas.microsoft.com/office/powerpoint/2010/main" val="2124149588"/>
      </p:ext>
    </p:extLst>
  </p:cSld>
  <p:clrMap bg1="lt1" tx1="dk1" bg2="lt2" tx2="dk2" accent1="accent1" accent2="accent2" accent3="accent3" accent4="accent4" accent5="accent5" accent6="accent6" hlink="hlink" folHlink="folHlink"/>
  <p:sldLayoutIdLst>
    <p:sldLayoutId id="2147486669" r:id="rId1"/>
    <p:sldLayoutId id="2147486670" r:id="rId2"/>
    <p:sldLayoutId id="2147486671" r:id="rId3"/>
    <p:sldLayoutId id="2147486672" r:id="rId4"/>
    <p:sldLayoutId id="2147486673" r:id="rId5"/>
    <p:sldLayoutId id="2147486674" r:id="rId6"/>
    <p:sldLayoutId id="2147486675" r:id="rId7"/>
    <p:sldLayoutId id="2147486676" r:id="rId8"/>
    <p:sldLayoutId id="2147486677" r:id="rId9"/>
    <p:sldLayoutId id="2147486678" r:id="rId10"/>
    <p:sldLayoutId id="2147486679" r:id="rId11"/>
    <p:sldLayoutId id="2147486680"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41FD064-CC79-47AF-9018-877839EEC8DC}"/>
              </a:ext>
            </a:extLst>
          </p:cNvPr>
          <p:cNvSpPr txBox="1"/>
          <p:nvPr/>
        </p:nvSpPr>
        <p:spPr>
          <a:xfrm>
            <a:off x="2837319" y="2607946"/>
            <a:ext cx="8773153" cy="2092881"/>
          </a:xfrm>
          <a:prstGeom prst="rect">
            <a:avLst/>
          </a:prstGeom>
          <a:noFill/>
        </p:spPr>
        <p:txBody>
          <a:bodyPr wrap="square" rtlCol="0">
            <a:spAutoFit/>
          </a:bodyPr>
          <a:lstStyle/>
          <a:p>
            <a:pPr algn="ctr" defTabSz="685800" fontAlgn="auto">
              <a:spcBef>
                <a:spcPts val="1200"/>
              </a:spcBef>
              <a:spcAft>
                <a:spcPts val="1200"/>
              </a:spcAft>
            </a:pPr>
            <a:r>
              <a:rPr lang="fr-FR" sz="3000" b="1" dirty="0">
                <a:solidFill>
                  <a:prstClr val="white"/>
                </a:solidFill>
                <a:latin typeface="Arial" panose="020B0604020202020204" pitchFamily="34" charset="0"/>
                <a:cs typeface="Arial" panose="020B0604020202020204" pitchFamily="34" charset="0"/>
              </a:rPr>
              <a:t>Commission spécialisée</a:t>
            </a:r>
          </a:p>
          <a:p>
            <a:pPr algn="ctr" defTabSz="685800" fontAlgn="auto">
              <a:spcBef>
                <a:spcPts val="1200"/>
              </a:spcBef>
              <a:spcAft>
                <a:spcPts val="1200"/>
              </a:spcAft>
            </a:pPr>
            <a:r>
              <a:rPr lang="fr-FR" sz="3000" b="1" dirty="0">
                <a:solidFill>
                  <a:prstClr val="white"/>
                </a:solidFill>
                <a:latin typeface="Arial" panose="020B0604020202020204" pitchFamily="34" charset="0"/>
                <a:cs typeface="Arial" panose="020B0604020202020204" pitchFamily="34" charset="0"/>
              </a:rPr>
              <a:t> "Secours et Soins d’Urgence aux Personnes" </a:t>
            </a:r>
          </a:p>
          <a:p>
            <a:pPr algn="ctr" defTabSz="685800" fontAlgn="auto">
              <a:spcBef>
                <a:spcPts val="1200"/>
              </a:spcBef>
              <a:spcAft>
                <a:spcPts val="1200"/>
              </a:spcAft>
            </a:pPr>
            <a:r>
              <a:rPr lang="fr-FR" sz="3000" b="1" dirty="0">
                <a:solidFill>
                  <a:prstClr val="white"/>
                </a:solidFill>
                <a:latin typeface="Arial" panose="020B0604020202020204" pitchFamily="34" charset="0"/>
                <a:cs typeface="Arial" panose="020B0604020202020204" pitchFamily="34" charset="0"/>
              </a:rPr>
              <a:t>Vendredi 10 juin 2022</a:t>
            </a:r>
          </a:p>
        </p:txBody>
      </p:sp>
    </p:spTree>
    <p:extLst>
      <p:ext uri="{BB962C8B-B14F-4D97-AF65-F5344CB8AC3E}">
        <p14:creationId xmlns:p14="http://schemas.microsoft.com/office/powerpoint/2010/main" val="2483771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906951-A691-3C57-58F4-55F690D8400F}"/>
              </a:ext>
            </a:extLst>
          </p:cNvPr>
          <p:cNvSpPr>
            <a:spLocks noGrp="1"/>
          </p:cNvSpPr>
          <p:nvPr>
            <p:ph type="title"/>
          </p:nvPr>
        </p:nvSpPr>
        <p:spPr>
          <a:xfrm>
            <a:off x="1683391" y="0"/>
            <a:ext cx="10508609" cy="1017917"/>
          </a:xfrm>
        </p:spPr>
        <p:txBody>
          <a:bodyPr>
            <a:normAutofit/>
          </a:bodyPr>
          <a:lstStyle/>
          <a:p>
            <a:pPr algn="r"/>
            <a:r>
              <a:rPr lang="fr-FR" sz="2800" b="1" dirty="0">
                <a:solidFill>
                  <a:schemeClr val="bg1"/>
                </a:solidFill>
                <a:latin typeface="Arial" panose="020B0604020202020204" pitchFamily="34" charset="0"/>
                <a:cs typeface="Arial" panose="020B0604020202020204" pitchFamily="34" charset="0"/>
              </a:rPr>
              <a:t>Réorganisation de la  permanence</a:t>
            </a:r>
            <a:br>
              <a:rPr lang="fr-FR" sz="2800" b="1"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Arial" panose="020B0604020202020204" pitchFamily="34" charset="0"/>
                <a:cs typeface="Arial" panose="020B0604020202020204" pitchFamily="34" charset="0"/>
              </a:rPr>
              <a:t>des transporteurs sanitaires privés</a:t>
            </a:r>
          </a:p>
        </p:txBody>
      </p:sp>
      <p:sp>
        <p:nvSpPr>
          <p:cNvPr id="3" name="Espace réservé du contenu 2">
            <a:extLst>
              <a:ext uri="{FF2B5EF4-FFF2-40B4-BE49-F238E27FC236}">
                <a16:creationId xmlns:a16="http://schemas.microsoft.com/office/drawing/2014/main" id="{E6A9FF87-121B-A65B-ED19-705CE0480F74}"/>
              </a:ext>
            </a:extLst>
          </p:cNvPr>
          <p:cNvSpPr>
            <a:spLocks noGrp="1"/>
          </p:cNvSpPr>
          <p:nvPr>
            <p:ph idx="1"/>
          </p:nvPr>
        </p:nvSpPr>
        <p:spPr>
          <a:xfrm>
            <a:off x="603849" y="1600204"/>
            <a:ext cx="10978551" cy="4196748"/>
          </a:xfrm>
        </p:spPr>
        <p:txBody>
          <a:bodyPr/>
          <a:lstStyle/>
          <a:p>
            <a:pPr algn="just"/>
            <a:r>
              <a:rPr lang="fr-FR" dirty="0">
                <a:latin typeface="Arial" panose="020B0604020202020204" pitchFamily="34" charset="0"/>
                <a:cs typeface="Arial" panose="020B0604020202020204" pitchFamily="34" charset="0"/>
              </a:rPr>
              <a:t>Parution des textes fin avril:</a:t>
            </a:r>
          </a:p>
          <a:p>
            <a:pPr algn="just"/>
            <a:endParaRPr lang="fr-FR" dirty="0">
              <a:latin typeface="Arial" panose="020B0604020202020204" pitchFamily="34" charset="0"/>
              <a:cs typeface="Arial" panose="020B0604020202020204" pitchFamily="34" charset="0"/>
            </a:endParaRPr>
          </a:p>
          <a:p>
            <a:pPr lvl="1" algn="just">
              <a:spcAft>
                <a:spcPts val="1800"/>
              </a:spcAft>
            </a:pPr>
            <a:r>
              <a:rPr lang="fr-FR" dirty="0">
                <a:latin typeface="Arial" panose="020B0604020202020204" pitchFamily="34" charset="0"/>
                <a:cs typeface="Arial" panose="020B0604020202020204" pitchFamily="34" charset="0"/>
              </a:rPr>
              <a:t>Décret n°2022-631  du 22 avril 2022 portant réforme des transporteurs sanitaires urgents et de leur participation à la garde.</a:t>
            </a:r>
          </a:p>
          <a:p>
            <a:pPr lvl="1" algn="just">
              <a:spcAft>
                <a:spcPts val="1800"/>
              </a:spcAft>
            </a:pPr>
            <a:r>
              <a:rPr lang="fr-FR" dirty="0">
                <a:latin typeface="Arial" panose="020B0604020202020204" pitchFamily="34" charset="0"/>
                <a:cs typeface="Arial" panose="020B0604020202020204" pitchFamily="34" charset="0"/>
              </a:rPr>
              <a:t>Arrêté du 22 avril 2022 fixant le montant et les modalités de versement de l’indemnité de substitution pour l’adaptation de la couverture opérationnelle d’un SDIS sur un secteur non couvert par une garde ambulancière.</a:t>
            </a:r>
          </a:p>
          <a:p>
            <a:pPr lvl="1" algn="just"/>
            <a:r>
              <a:rPr lang="fr-FR" dirty="0">
                <a:latin typeface="Arial" panose="020B0604020202020204" pitchFamily="34" charset="0"/>
                <a:cs typeface="Arial" panose="020B0604020202020204" pitchFamily="34" charset="0"/>
              </a:rPr>
              <a:t>Arrêté du 22 avril 2022 fixant le tarif national d’indemnisation d’une carence pour les SDIS à 200 €.</a:t>
            </a:r>
          </a:p>
          <a:p>
            <a:pPr marL="342900" lvl="1" indent="0" algn="just">
              <a:buNone/>
            </a:pP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209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1EB2913-8169-5190-C516-70095F4BA778}"/>
              </a:ext>
            </a:extLst>
          </p:cNvPr>
          <p:cNvSpPr>
            <a:spLocks noGrp="1"/>
          </p:cNvSpPr>
          <p:nvPr>
            <p:ph idx="1"/>
          </p:nvPr>
        </p:nvSpPr>
        <p:spPr>
          <a:xfrm>
            <a:off x="609600" y="1600203"/>
            <a:ext cx="10972800" cy="4412408"/>
          </a:xfrm>
        </p:spPr>
        <p:txBody>
          <a:bodyPr>
            <a:normAutofit/>
          </a:bodyPr>
          <a:lstStyle/>
          <a:p>
            <a:pPr algn="just">
              <a:spcAft>
                <a:spcPts val="1200"/>
              </a:spcAft>
              <a:buFont typeface="Wingdings" panose="05000000000000000000" pitchFamily="2" charset="2"/>
              <a:buChar char="Ø"/>
            </a:pPr>
            <a:r>
              <a:rPr lang="fr-FR" sz="2400" b="0" i="0" u="none" strike="noStrike" baseline="0" dirty="0">
                <a:solidFill>
                  <a:srgbClr val="000000"/>
                </a:solidFill>
              </a:rPr>
              <a:t> </a:t>
            </a:r>
            <a:r>
              <a:rPr lang="fr-FR" sz="2000" b="0" i="0" u="none" strike="noStrike" baseline="0" dirty="0">
                <a:solidFill>
                  <a:srgbClr val="000000"/>
                </a:solidFill>
                <a:latin typeface="Arial" panose="020B0604020202020204" pitchFamily="34" charset="0"/>
                <a:cs typeface="Arial" panose="020B0604020202020204" pitchFamily="34" charset="0"/>
              </a:rPr>
              <a:t>La garde ambulancière :</a:t>
            </a:r>
          </a:p>
          <a:p>
            <a:pPr marL="715963" indent="-180975" algn="just">
              <a:spcAft>
                <a:spcPts val="1200"/>
              </a:spcAft>
            </a:pPr>
            <a:r>
              <a:rPr lang="fr-FR" sz="2000" b="0" i="0" u="none" strike="noStrike" baseline="0" dirty="0">
                <a:solidFill>
                  <a:srgbClr val="000000"/>
                </a:solidFill>
                <a:latin typeface="Arial" panose="020B0604020202020204" pitchFamily="34" charset="0"/>
                <a:cs typeface="Arial" panose="020B0604020202020204" pitchFamily="34" charset="0"/>
              </a:rPr>
              <a:t>« Afin d’apporter une réponse aux demandes de transport sanitaire urgent du SAMU, une garde des transports sanitaires est assurée sur chaque territoire départemental ou interdépartemental au sein de la même région, </a:t>
            </a:r>
            <a:r>
              <a:rPr lang="fr-FR" sz="2000" b="0" i="0" u="none" strike="noStrike" baseline="0" dirty="0">
                <a:solidFill>
                  <a:srgbClr val="FF0000"/>
                </a:solidFill>
                <a:latin typeface="Arial" panose="020B0604020202020204" pitchFamily="34" charset="0"/>
                <a:cs typeface="Arial" panose="020B0604020202020204" pitchFamily="34" charset="0"/>
              </a:rPr>
              <a:t>à tout moment de la journée ou de la nuit</a:t>
            </a:r>
            <a:r>
              <a:rPr lang="fr-FR" sz="2000" b="0" i="0" u="none" strike="noStrike" baseline="0" dirty="0">
                <a:solidFill>
                  <a:srgbClr val="000000"/>
                </a:solidFill>
                <a:latin typeface="Arial" panose="020B0604020202020204" pitchFamily="34" charset="0"/>
                <a:cs typeface="Arial" panose="020B0604020202020204" pitchFamily="34" charset="0"/>
              </a:rPr>
              <a:t>. Un secteur de garde peut être délimité sur plusieurs départements au sein d’une même région. »</a:t>
            </a:r>
            <a:endParaRPr lang="fr-FR" sz="2000" dirty="0">
              <a:latin typeface="Arial" panose="020B0604020202020204" pitchFamily="34" charset="0"/>
              <a:cs typeface="Arial" panose="020B0604020202020204" pitchFamily="34" charset="0"/>
            </a:endParaRPr>
          </a:p>
          <a:p>
            <a:pPr marL="715963" indent="-180975" algn="just"/>
            <a:r>
              <a:rPr lang="fr-FR" sz="2000" b="0" i="0" u="none" strike="noStrike" baseline="0" dirty="0">
                <a:solidFill>
                  <a:srgbClr val="FF0000"/>
                </a:solidFill>
                <a:latin typeface="Arial" panose="020B0604020202020204" pitchFamily="34" charset="0"/>
                <a:cs typeface="Arial" panose="020B0604020202020204" pitchFamily="34" charset="0"/>
              </a:rPr>
              <a:t>« Un cahier des charges </a:t>
            </a:r>
            <a:r>
              <a:rPr lang="fr-FR" sz="2000" b="0" i="0" u="none" strike="noStrike" baseline="0" dirty="0">
                <a:solidFill>
                  <a:srgbClr val="000000"/>
                </a:solidFill>
                <a:latin typeface="Arial" panose="020B0604020202020204" pitchFamily="34" charset="0"/>
                <a:cs typeface="Arial" panose="020B0604020202020204" pitchFamily="34" charset="0"/>
              </a:rPr>
              <a:t>départemental fixant le cadre et les conditions d’organisation de la garde des transports sanitaires </a:t>
            </a:r>
            <a:r>
              <a:rPr lang="fr-FR" sz="2000" b="0" i="0" u="none" strike="noStrike" baseline="0" dirty="0">
                <a:solidFill>
                  <a:srgbClr val="FF0000"/>
                </a:solidFill>
                <a:latin typeface="Arial" panose="020B0604020202020204" pitchFamily="34" charset="0"/>
                <a:cs typeface="Arial" panose="020B0604020202020204" pitchFamily="34" charset="0"/>
              </a:rPr>
              <a:t>est arrêté par le directeur général de l’agence régionale de santé après avis</a:t>
            </a:r>
            <a:r>
              <a:rPr lang="fr-FR" sz="2000" b="0" i="0" u="none" strike="noStrike" baseline="0" dirty="0">
                <a:solidFill>
                  <a:srgbClr val="000000"/>
                </a:solidFill>
                <a:latin typeface="Arial" panose="020B0604020202020204" pitchFamily="34" charset="0"/>
                <a:cs typeface="Arial" panose="020B0604020202020204" pitchFamily="34" charset="0"/>
              </a:rPr>
              <a:t> du sous-comité des transports sanitaires du comité départemental de l’aide médicale urgente, de la permanence des soins et des transports sanitaires», (prévu le  15 juin prochain).</a:t>
            </a:r>
            <a:endParaRPr lang="fr-FR" sz="2000" dirty="0">
              <a:latin typeface="Arial" panose="020B0604020202020204" pitchFamily="34" charset="0"/>
              <a:cs typeface="Arial" panose="020B0604020202020204" pitchFamily="34" charset="0"/>
            </a:endParaRPr>
          </a:p>
        </p:txBody>
      </p:sp>
      <p:sp>
        <p:nvSpPr>
          <p:cNvPr id="4" name="Titre 1">
            <a:extLst>
              <a:ext uri="{FF2B5EF4-FFF2-40B4-BE49-F238E27FC236}">
                <a16:creationId xmlns:a16="http://schemas.microsoft.com/office/drawing/2014/main" id="{A9835476-38D5-5080-F7C5-6C498EA655D2}"/>
              </a:ext>
            </a:extLst>
          </p:cNvPr>
          <p:cNvSpPr>
            <a:spLocks noGrp="1"/>
          </p:cNvSpPr>
          <p:nvPr>
            <p:ph type="title"/>
          </p:nvPr>
        </p:nvSpPr>
        <p:spPr>
          <a:xfrm>
            <a:off x="1003882" y="0"/>
            <a:ext cx="11188117" cy="1086928"/>
          </a:xfrm>
        </p:spPr>
        <p:txBody>
          <a:bodyPr>
            <a:normAutofit/>
          </a:bodyPr>
          <a:lstStyle/>
          <a:p>
            <a:pPr algn="r"/>
            <a:r>
              <a:rPr lang="fr-FR" sz="2800" b="1" dirty="0">
                <a:solidFill>
                  <a:schemeClr val="bg1"/>
                </a:solidFill>
                <a:latin typeface="Arial" panose="020B0604020202020204" pitchFamily="34" charset="0"/>
                <a:cs typeface="Arial" panose="020B0604020202020204" pitchFamily="34" charset="0"/>
              </a:rPr>
              <a:t>Résumé du  texte concernant</a:t>
            </a:r>
            <a:br>
              <a:rPr lang="fr-FR" sz="2800" b="1"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Arial" panose="020B0604020202020204" pitchFamily="34" charset="0"/>
                <a:cs typeface="Arial" panose="020B0604020202020204" pitchFamily="34" charset="0"/>
              </a:rPr>
              <a:t>la réforme des transporteurs sanitaires</a:t>
            </a:r>
          </a:p>
        </p:txBody>
      </p:sp>
    </p:spTree>
    <p:extLst>
      <p:ext uri="{BB962C8B-B14F-4D97-AF65-F5344CB8AC3E}">
        <p14:creationId xmlns:p14="http://schemas.microsoft.com/office/powerpoint/2010/main" val="2453557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846DD49-79BB-E080-E677-F8FE0A01E269}"/>
              </a:ext>
            </a:extLst>
          </p:cNvPr>
          <p:cNvSpPr>
            <a:spLocks noGrp="1"/>
          </p:cNvSpPr>
          <p:nvPr>
            <p:ph idx="1"/>
          </p:nvPr>
        </p:nvSpPr>
        <p:spPr>
          <a:xfrm>
            <a:off x="414065" y="1199072"/>
            <a:ext cx="11271849" cy="5658928"/>
          </a:xfrm>
        </p:spPr>
        <p:txBody>
          <a:bodyPr>
            <a:noAutofit/>
          </a:bodyPr>
          <a:lstStyle/>
          <a:p>
            <a:pPr algn="just">
              <a:buFont typeface="Wingdings" panose="05000000000000000000" pitchFamily="2" charset="2"/>
              <a:buChar char="Ø"/>
            </a:pPr>
            <a:r>
              <a:rPr lang="fr-FR" sz="1800" dirty="0">
                <a:solidFill>
                  <a:srgbClr val="000000"/>
                </a:solidFill>
                <a:latin typeface="Arial" panose="020B0604020202020204" pitchFamily="34" charset="0"/>
                <a:cs typeface="Arial" panose="020B0604020202020204" pitchFamily="34" charset="0"/>
              </a:rPr>
              <a:t>Le coordinateur ambulancier :</a:t>
            </a:r>
            <a:endParaRPr lang="fr-FR" sz="1800" b="0" i="0" u="none" strike="noStrike" baseline="0" dirty="0">
              <a:solidFill>
                <a:srgbClr val="000000"/>
              </a:solidFill>
              <a:latin typeface="Arial" panose="020B0604020202020204" pitchFamily="34" charset="0"/>
              <a:cs typeface="Arial" panose="020B0604020202020204" pitchFamily="34" charset="0"/>
            </a:endParaRPr>
          </a:p>
          <a:p>
            <a:pPr marL="449263" indent="0" algn="just">
              <a:buNone/>
            </a:pPr>
            <a:r>
              <a:rPr lang="fr-FR" sz="1800" b="0" i="0" u="none" strike="noStrike" baseline="0" dirty="0">
                <a:solidFill>
                  <a:srgbClr val="000000"/>
                </a:solidFill>
                <a:latin typeface="Arial" panose="020B0604020202020204" pitchFamily="34" charset="0"/>
                <a:cs typeface="Arial" panose="020B0604020202020204" pitchFamily="34" charset="0"/>
              </a:rPr>
              <a:t>« La </a:t>
            </a:r>
            <a:r>
              <a:rPr lang="fr-FR" sz="1800" b="0" i="0" u="none" strike="noStrike" baseline="0" dirty="0">
                <a:solidFill>
                  <a:srgbClr val="FF0000"/>
                </a:solidFill>
                <a:latin typeface="Arial" panose="020B0604020202020204" pitchFamily="34" charset="0"/>
                <a:cs typeface="Arial" panose="020B0604020202020204" pitchFamily="34" charset="0"/>
              </a:rPr>
              <a:t>coordination ambulancière </a:t>
            </a:r>
            <a:r>
              <a:rPr lang="fr-FR" sz="1800" b="0" i="0" u="none" strike="noStrike" baseline="0" dirty="0">
                <a:solidFill>
                  <a:srgbClr val="000000"/>
                </a:solidFill>
                <a:latin typeface="Arial" panose="020B0604020202020204" pitchFamily="34" charset="0"/>
                <a:cs typeface="Arial" panose="020B0604020202020204" pitchFamily="34" charset="0"/>
              </a:rPr>
              <a:t>est assurée en continu dans chaque département. Un professionnel est affecté, au moins en journée. Le coordonnateur est chargé de solliciter les entreprises de transport sanitaire pour répondre aux demandes de transports sanitaires urgents du SAMU et constater, le cas échéant, leur indisponibilité. » </a:t>
            </a:r>
          </a:p>
          <a:p>
            <a:pPr algn="just"/>
            <a:endParaRPr lang="fr-FR" sz="1800" b="0" i="0" u="none" strike="noStrike" baseline="0" dirty="0">
              <a:solidFill>
                <a:srgbClr val="000000"/>
              </a:solidFill>
              <a:latin typeface="Arial" panose="020B0604020202020204" pitchFamily="34" charset="0"/>
              <a:cs typeface="Arial" panose="020B0604020202020204" pitchFamily="34" charset="0"/>
            </a:endParaRPr>
          </a:p>
          <a:p>
            <a:pPr algn="just">
              <a:buFont typeface="Wingdings" panose="05000000000000000000" pitchFamily="2" charset="2"/>
              <a:buChar char="Ø"/>
            </a:pPr>
            <a:r>
              <a:rPr lang="fr-FR" sz="1800" dirty="0">
                <a:solidFill>
                  <a:srgbClr val="000000"/>
                </a:solidFill>
                <a:latin typeface="Arial" panose="020B0604020202020204" pitchFamily="34" charset="0"/>
                <a:cs typeface="Arial" panose="020B0604020202020204" pitchFamily="34" charset="0"/>
              </a:rPr>
              <a:t>Rédaction d’une convention tripartite :</a:t>
            </a:r>
          </a:p>
          <a:p>
            <a:pPr marL="449263" indent="0" algn="just">
              <a:buNone/>
            </a:pPr>
            <a:r>
              <a:rPr lang="fr-FR" sz="1800" b="0" i="0" u="none" strike="noStrike" baseline="0" dirty="0">
                <a:solidFill>
                  <a:srgbClr val="000000"/>
                </a:solidFill>
                <a:latin typeface="Arial" panose="020B0604020202020204" pitchFamily="34" charset="0"/>
                <a:cs typeface="Arial" panose="020B0604020202020204" pitchFamily="34" charset="0"/>
              </a:rPr>
              <a:t>« une </a:t>
            </a:r>
            <a:r>
              <a:rPr lang="fr-FR" sz="1800" b="0" i="0" u="none" strike="noStrike" baseline="0" dirty="0">
                <a:solidFill>
                  <a:srgbClr val="FF0000"/>
                </a:solidFill>
                <a:latin typeface="Arial" panose="020B0604020202020204" pitchFamily="34" charset="0"/>
                <a:cs typeface="Arial" panose="020B0604020202020204" pitchFamily="34" charset="0"/>
              </a:rPr>
              <a:t>convention</a:t>
            </a:r>
            <a:r>
              <a:rPr lang="fr-FR" sz="1800" b="0" i="0" u="none" strike="noStrike" baseline="0" dirty="0">
                <a:solidFill>
                  <a:srgbClr val="000000"/>
                </a:solidFill>
                <a:latin typeface="Arial" panose="020B0604020202020204" pitchFamily="34" charset="0"/>
                <a:cs typeface="Arial" panose="020B0604020202020204" pitchFamily="34" charset="0"/>
              </a:rPr>
              <a:t> est conclue entre l’établissement de santé siège du SAMU, l’association départementale de transports sanitaires d’urgence la plus représentative et le SDIS. Cette convention </a:t>
            </a:r>
            <a:r>
              <a:rPr lang="fr-FR" sz="1800" b="0" i="0" u="none" strike="noStrike" baseline="0" dirty="0">
                <a:solidFill>
                  <a:srgbClr val="FF0000"/>
                </a:solidFill>
                <a:latin typeface="Arial" panose="020B0604020202020204" pitchFamily="34" charset="0"/>
                <a:cs typeface="Arial" panose="020B0604020202020204" pitchFamily="34" charset="0"/>
              </a:rPr>
              <a:t>est soumise à l’approbation </a:t>
            </a:r>
            <a:r>
              <a:rPr lang="fr-FR" sz="1800" b="0" i="0" u="none" strike="noStrike" baseline="0" dirty="0">
                <a:solidFill>
                  <a:srgbClr val="000000"/>
                </a:solidFill>
                <a:latin typeface="Arial" panose="020B0604020202020204" pitchFamily="34" charset="0"/>
                <a:cs typeface="Arial" panose="020B0604020202020204" pitchFamily="34" charset="0"/>
              </a:rPr>
              <a:t>du directeur général de l’agence régionale de santé et du préfet du département.</a:t>
            </a:r>
          </a:p>
          <a:p>
            <a:pPr marL="0" indent="0" algn="just">
              <a:buNone/>
            </a:pPr>
            <a:r>
              <a:rPr lang="fr-FR" sz="1800" b="0" i="0" u="none" strike="noStrike" baseline="0" dirty="0">
                <a:solidFill>
                  <a:srgbClr val="000000"/>
                </a:solidFill>
                <a:latin typeface="Arial" panose="020B0604020202020204" pitchFamily="34" charset="0"/>
                <a:cs typeface="Arial" panose="020B0604020202020204" pitchFamily="34" charset="0"/>
              </a:rPr>
              <a:t> 	Elle précise notamment :</a:t>
            </a:r>
          </a:p>
          <a:p>
            <a:pPr marL="1258888" lvl="1" indent="-180975" algn="just"/>
            <a:r>
              <a:rPr lang="fr-FR" sz="1800" b="0" i="0" u="none" strike="noStrike" baseline="0" dirty="0">
                <a:solidFill>
                  <a:srgbClr val="000000"/>
                </a:solidFill>
                <a:latin typeface="Arial" panose="020B0604020202020204" pitchFamily="34" charset="0"/>
                <a:cs typeface="Arial" panose="020B0604020202020204" pitchFamily="34" charset="0"/>
              </a:rPr>
              <a:t>Les missions et engagements de chacun des acteurs </a:t>
            </a:r>
          </a:p>
          <a:p>
            <a:pPr marL="1258888" lvl="1" indent="-180975" algn="just"/>
            <a:r>
              <a:rPr lang="fr-FR" sz="1800" b="0" i="0" u="none" strike="noStrike" baseline="0" dirty="0">
                <a:solidFill>
                  <a:srgbClr val="000000"/>
                </a:solidFill>
                <a:latin typeface="Arial" panose="020B0604020202020204" pitchFamily="34" charset="0"/>
                <a:cs typeface="Arial" panose="020B0604020202020204" pitchFamily="34" charset="0"/>
              </a:rPr>
              <a:t>Les modalités d’organisation mises en place afin d’assurer le respect d’un délai d’intervention conforme aux besoins du patient tels qu’évalués par le service d’aide médicale urgente </a:t>
            </a:r>
          </a:p>
          <a:p>
            <a:pPr marL="1258888" lvl="1" indent="-180975" algn="just"/>
            <a:r>
              <a:rPr lang="fr-FR" sz="1800" b="0" i="0" u="none" strike="noStrike" baseline="0" dirty="0">
                <a:solidFill>
                  <a:srgbClr val="000000"/>
                </a:solidFill>
                <a:latin typeface="Arial" panose="020B0604020202020204" pitchFamily="34" charset="0"/>
                <a:cs typeface="Arial" panose="020B0604020202020204" pitchFamily="34" charset="0"/>
              </a:rPr>
              <a:t>Les modalités d’organisation et de mise en œuvre des pratiques de relais entre le service d’incendie et de secours et les entreprises de transport sanitaire</a:t>
            </a:r>
          </a:p>
          <a:p>
            <a:pPr marL="1258888" lvl="1" indent="-180975" algn="just"/>
            <a:r>
              <a:rPr lang="fr-FR" sz="1800" b="0" i="0" u="none" strike="noStrike" baseline="0" dirty="0">
                <a:solidFill>
                  <a:srgbClr val="000000"/>
                </a:solidFill>
                <a:latin typeface="Arial" panose="020B0604020202020204" pitchFamily="34" charset="0"/>
                <a:cs typeface="Arial" panose="020B0604020202020204" pitchFamily="34" charset="0"/>
              </a:rPr>
              <a:t>Les modalités d’échanges d’informations et de données entre le service d’aide médicale urgente, le service d’incendie et secours et le coordonnateur ambulancier. »</a:t>
            </a:r>
            <a:endParaRPr lang="fr-FR" sz="1800" dirty="0">
              <a:latin typeface="Arial" panose="020B0604020202020204" pitchFamily="34" charset="0"/>
              <a:cs typeface="Arial" panose="020B0604020202020204" pitchFamily="34" charset="0"/>
            </a:endParaRPr>
          </a:p>
        </p:txBody>
      </p:sp>
      <p:sp>
        <p:nvSpPr>
          <p:cNvPr id="6" name="Titre 1">
            <a:extLst>
              <a:ext uri="{FF2B5EF4-FFF2-40B4-BE49-F238E27FC236}">
                <a16:creationId xmlns:a16="http://schemas.microsoft.com/office/drawing/2014/main" id="{5F5C530A-25B5-DF94-32E3-5AE7ADD5A48B}"/>
              </a:ext>
            </a:extLst>
          </p:cNvPr>
          <p:cNvSpPr>
            <a:spLocks noGrp="1"/>
          </p:cNvSpPr>
          <p:nvPr>
            <p:ph type="title"/>
          </p:nvPr>
        </p:nvSpPr>
        <p:spPr>
          <a:xfrm>
            <a:off x="1003882" y="0"/>
            <a:ext cx="11188117" cy="1086928"/>
          </a:xfrm>
        </p:spPr>
        <p:txBody>
          <a:bodyPr>
            <a:normAutofit/>
          </a:bodyPr>
          <a:lstStyle/>
          <a:p>
            <a:pPr algn="r"/>
            <a:r>
              <a:rPr lang="fr-FR" sz="2800" b="1" dirty="0">
                <a:solidFill>
                  <a:schemeClr val="bg1"/>
                </a:solidFill>
                <a:latin typeface="Arial" panose="020B0604020202020204" pitchFamily="34" charset="0"/>
                <a:cs typeface="Arial" panose="020B0604020202020204" pitchFamily="34" charset="0"/>
              </a:rPr>
              <a:t>Résumé du  texte concernant</a:t>
            </a:r>
            <a:br>
              <a:rPr lang="fr-FR" sz="2800" b="1"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Arial" panose="020B0604020202020204" pitchFamily="34" charset="0"/>
                <a:cs typeface="Arial" panose="020B0604020202020204" pitchFamily="34" charset="0"/>
              </a:rPr>
              <a:t>la réforme des transporteurs sanitaires</a:t>
            </a:r>
          </a:p>
        </p:txBody>
      </p:sp>
    </p:spTree>
    <p:extLst>
      <p:ext uri="{BB962C8B-B14F-4D97-AF65-F5344CB8AC3E}">
        <p14:creationId xmlns:p14="http://schemas.microsoft.com/office/powerpoint/2010/main" val="374991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5111667-6975-11FA-E318-2F7E7F91953B}"/>
              </a:ext>
            </a:extLst>
          </p:cNvPr>
          <p:cNvSpPr>
            <a:spLocks noGrp="1"/>
          </p:cNvSpPr>
          <p:nvPr>
            <p:ph idx="1"/>
          </p:nvPr>
        </p:nvSpPr>
        <p:spPr>
          <a:xfrm>
            <a:off x="609600" y="1600204"/>
            <a:ext cx="10972800" cy="4248506"/>
          </a:xfrm>
        </p:spPr>
        <p:txBody>
          <a:bodyPr>
            <a:normAutofit/>
          </a:bodyPr>
          <a:lstStyle/>
          <a:p>
            <a:pPr algn="just">
              <a:buFont typeface="Wingdings" panose="05000000000000000000" pitchFamily="2" charset="2"/>
              <a:buChar char="Ø"/>
            </a:pPr>
            <a:r>
              <a:rPr lang="fr-FR" dirty="0"/>
              <a:t> </a:t>
            </a:r>
            <a:r>
              <a:rPr lang="fr-FR" sz="2000" dirty="0">
                <a:latin typeface="Arial" panose="020B0604020202020204" pitchFamily="34" charset="0"/>
                <a:cs typeface="Arial" panose="020B0604020202020204" pitchFamily="34" charset="0"/>
              </a:rPr>
              <a:t>Modification du lieu de destination des victimes et possibilité de faire un relais :</a:t>
            </a:r>
          </a:p>
          <a:p>
            <a:pPr marL="0" indent="0" algn="just">
              <a:buNone/>
            </a:pPr>
            <a:endParaRPr lang="fr-FR" sz="2000" dirty="0">
              <a:latin typeface="Arial" panose="020B0604020202020204" pitchFamily="34" charset="0"/>
              <a:cs typeface="Arial" panose="020B0604020202020204" pitchFamily="34" charset="0"/>
            </a:endParaRPr>
          </a:p>
          <a:p>
            <a:pPr marL="534988" indent="-173038" algn="just">
              <a:buNone/>
            </a:pPr>
            <a:r>
              <a:rPr lang="fr-FR" sz="2000" dirty="0">
                <a:latin typeface="Arial" panose="020B0604020202020204" pitchFamily="34" charset="0"/>
                <a:cs typeface="Arial" panose="020B0604020202020204" pitchFamily="34" charset="0"/>
              </a:rPr>
              <a:t>« Les services d'aide médicale urgente organisent, le cas échéant, le transport dans un établissement public ou privé ou </a:t>
            </a:r>
            <a:r>
              <a:rPr lang="fr-FR" sz="2000" dirty="0">
                <a:solidFill>
                  <a:srgbClr val="FF0000"/>
                </a:solidFill>
                <a:latin typeface="Arial" panose="020B0604020202020204" pitchFamily="34" charset="0"/>
                <a:cs typeface="Arial" panose="020B0604020202020204" pitchFamily="34" charset="0"/>
              </a:rPr>
              <a:t>dans un lieu de soins au sein du secteur ambulatoire figurant sur la liste arrêtée par le directeur général de l'agence régionale de santé </a:t>
            </a:r>
            <a:r>
              <a:rPr lang="fr-FR" sz="2000" dirty="0">
                <a:latin typeface="Arial" panose="020B0604020202020204" pitchFamily="34" charset="0"/>
                <a:cs typeface="Arial" panose="020B0604020202020204" pitchFamily="34" charset="0"/>
              </a:rPr>
              <a:t>en faisant appel à un service public ou à une entreprise privée de transports sanitaires . »</a:t>
            </a:r>
          </a:p>
          <a:p>
            <a:pPr marL="534988" indent="-173038" algn="just">
              <a:buNone/>
            </a:pPr>
            <a:endParaRPr lang="fr-FR" sz="2000" dirty="0">
              <a:latin typeface="Arial" panose="020B0604020202020204" pitchFamily="34" charset="0"/>
              <a:cs typeface="Arial" panose="020B0604020202020204" pitchFamily="34" charset="0"/>
            </a:endParaRPr>
          </a:p>
          <a:p>
            <a:pPr marL="534988" indent="-173038" algn="just">
              <a:buNone/>
            </a:pPr>
            <a:r>
              <a:rPr lang="fr-FR" sz="2000" dirty="0">
                <a:latin typeface="Arial" panose="020B0604020202020204" pitchFamily="34" charset="0"/>
                <a:cs typeface="Arial" panose="020B0604020202020204" pitchFamily="34" charset="0"/>
              </a:rPr>
              <a:t>« Les entreprises de transport sanitaire peuvent également être mobilisées pour réaliser un transport dans le prolongement de l’intervention d’un SDIS, y compris depuis un lieu de soins où est organisé ce relais. »</a:t>
            </a:r>
          </a:p>
        </p:txBody>
      </p:sp>
      <p:sp>
        <p:nvSpPr>
          <p:cNvPr id="6" name="Titre 1">
            <a:extLst>
              <a:ext uri="{FF2B5EF4-FFF2-40B4-BE49-F238E27FC236}">
                <a16:creationId xmlns:a16="http://schemas.microsoft.com/office/drawing/2014/main" id="{5440E71C-87FE-BA79-478B-94647A289DB0}"/>
              </a:ext>
            </a:extLst>
          </p:cNvPr>
          <p:cNvSpPr>
            <a:spLocks noGrp="1"/>
          </p:cNvSpPr>
          <p:nvPr>
            <p:ph type="title"/>
          </p:nvPr>
        </p:nvSpPr>
        <p:spPr>
          <a:xfrm>
            <a:off x="1003882" y="0"/>
            <a:ext cx="11188117" cy="1086928"/>
          </a:xfrm>
        </p:spPr>
        <p:txBody>
          <a:bodyPr>
            <a:normAutofit/>
          </a:bodyPr>
          <a:lstStyle/>
          <a:p>
            <a:pPr algn="r"/>
            <a:r>
              <a:rPr lang="fr-FR" sz="2800" b="1" dirty="0">
                <a:solidFill>
                  <a:schemeClr val="bg1"/>
                </a:solidFill>
                <a:latin typeface="Arial" panose="020B0604020202020204" pitchFamily="34" charset="0"/>
                <a:cs typeface="Arial" panose="020B0604020202020204" pitchFamily="34" charset="0"/>
              </a:rPr>
              <a:t>Résumé du  texte concernant</a:t>
            </a:r>
            <a:br>
              <a:rPr lang="fr-FR" sz="2800" b="1"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Arial" panose="020B0604020202020204" pitchFamily="34" charset="0"/>
                <a:cs typeface="Arial" panose="020B0604020202020204" pitchFamily="34" charset="0"/>
              </a:rPr>
              <a:t>la réforme des transporteurs sanitaires</a:t>
            </a:r>
          </a:p>
        </p:txBody>
      </p:sp>
    </p:spTree>
    <p:extLst>
      <p:ext uri="{BB962C8B-B14F-4D97-AF65-F5344CB8AC3E}">
        <p14:creationId xmlns:p14="http://schemas.microsoft.com/office/powerpoint/2010/main" val="1828932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C64AE3C-FA65-8FCC-F783-6C58B0C9EC7C}"/>
              </a:ext>
            </a:extLst>
          </p:cNvPr>
          <p:cNvSpPr>
            <a:spLocks noGrp="1"/>
          </p:cNvSpPr>
          <p:nvPr>
            <p:ph type="title"/>
          </p:nvPr>
        </p:nvSpPr>
        <p:spPr>
          <a:xfrm>
            <a:off x="2380891" y="-25878"/>
            <a:ext cx="9811109" cy="1052424"/>
          </a:xfrm>
        </p:spPr>
        <p:txBody>
          <a:bodyPr>
            <a:noAutofit/>
          </a:bodyPr>
          <a:lstStyle/>
          <a:p>
            <a:pPr algn="r"/>
            <a:r>
              <a:rPr lang="fr-FR" sz="2000" b="1" dirty="0">
                <a:solidFill>
                  <a:schemeClr val="bg1"/>
                </a:solidFill>
                <a:latin typeface="Arial" panose="020B0604020202020204" pitchFamily="34" charset="0"/>
                <a:cs typeface="Arial" panose="020B0604020202020204" pitchFamily="34" charset="0"/>
              </a:rPr>
              <a:t>Texte concernant les modalités de versement de l’indemnité de substitution pour l’adaptation de la couverture opérationnelle d’un SDIS sur un secteur non couvert par une garde ambulancière et texte modifiant le tarif d’une carence.</a:t>
            </a:r>
          </a:p>
        </p:txBody>
      </p:sp>
      <p:sp>
        <p:nvSpPr>
          <p:cNvPr id="7" name="ZoneTexte 6">
            <a:extLst>
              <a:ext uri="{FF2B5EF4-FFF2-40B4-BE49-F238E27FC236}">
                <a16:creationId xmlns:a16="http://schemas.microsoft.com/office/drawing/2014/main" id="{A8CCE6CA-9A3E-86D5-7C22-A97B5A4C1C8A}"/>
              </a:ext>
            </a:extLst>
          </p:cNvPr>
          <p:cNvSpPr txBox="1"/>
          <p:nvPr/>
        </p:nvSpPr>
        <p:spPr>
          <a:xfrm>
            <a:off x="370936" y="1188545"/>
            <a:ext cx="11337101" cy="4985980"/>
          </a:xfrm>
          <a:prstGeom prst="rect">
            <a:avLst/>
          </a:prstGeom>
          <a:noFill/>
        </p:spPr>
        <p:txBody>
          <a:bodyPr wrap="square">
            <a:spAutoFit/>
          </a:bodyPr>
          <a:lstStyle/>
          <a:p>
            <a:pPr algn="l"/>
            <a:endParaRPr lang="fr-FR" sz="1800" b="0" i="0" u="none" strike="noStrike" baseline="0" dirty="0">
              <a:solidFill>
                <a:srgbClr val="000000"/>
              </a:solidFill>
            </a:endParaRPr>
          </a:p>
          <a:p>
            <a:pPr algn="just"/>
            <a:r>
              <a:rPr lang="fr-FR" sz="2000" b="0" i="0" u="none" strike="noStrike" baseline="0" dirty="0">
                <a:solidFill>
                  <a:srgbClr val="000000"/>
                </a:solidFill>
                <a:latin typeface="+mn-lt"/>
              </a:rPr>
              <a:t>« </a:t>
            </a:r>
            <a:r>
              <a:rPr lang="fr-FR" sz="2000" b="0" i="0" u="none" strike="noStrike" baseline="0" dirty="0">
                <a:solidFill>
                  <a:srgbClr val="000000"/>
                </a:solidFill>
                <a:latin typeface="Arial" panose="020B0604020202020204" pitchFamily="34" charset="0"/>
                <a:cs typeface="Arial" panose="020B0604020202020204" pitchFamily="34" charset="0"/>
              </a:rPr>
              <a:t>L’indemnité de substitution s’applique dans </a:t>
            </a:r>
            <a:r>
              <a:rPr lang="fr-FR" sz="2000" b="0" i="0" u="none" strike="noStrike" baseline="0" dirty="0">
                <a:solidFill>
                  <a:srgbClr val="FF0000"/>
                </a:solidFill>
                <a:latin typeface="Arial" panose="020B0604020202020204" pitchFamily="34" charset="0"/>
                <a:cs typeface="Arial" panose="020B0604020202020204" pitchFamily="34" charset="0"/>
              </a:rPr>
              <a:t>les secteurs non couverts </a:t>
            </a:r>
            <a:r>
              <a:rPr lang="fr-FR" sz="2000" b="0" i="0" u="none" strike="noStrike" baseline="0" dirty="0">
                <a:solidFill>
                  <a:srgbClr val="000000"/>
                </a:solidFill>
                <a:latin typeface="Arial" panose="020B0604020202020204" pitchFamily="34" charset="0"/>
                <a:cs typeface="Arial" panose="020B0604020202020204" pitchFamily="34" charset="0"/>
              </a:rPr>
              <a:t>par une garde des transports sanitaires urgents et dans les secteurs pour lesquels la garde ambulancière </a:t>
            </a:r>
            <a:r>
              <a:rPr lang="fr-FR" sz="2000" b="0" i="0" u="none" strike="noStrike" baseline="0" dirty="0">
                <a:solidFill>
                  <a:srgbClr val="FF0000"/>
                </a:solidFill>
                <a:latin typeface="Arial" panose="020B0604020202020204" pitchFamily="34" charset="0"/>
                <a:cs typeface="Arial" panose="020B0604020202020204" pitchFamily="34" charset="0"/>
              </a:rPr>
              <a:t>est assurée partiellement</a:t>
            </a:r>
            <a:r>
              <a:rPr lang="fr-FR" sz="2000" b="0" i="0" u="none" strike="noStrike" baseline="0" dirty="0">
                <a:solidFill>
                  <a:srgbClr val="000000"/>
                </a:solidFill>
                <a:latin typeface="Arial" panose="020B0604020202020204" pitchFamily="34" charset="0"/>
                <a:cs typeface="Arial" panose="020B0604020202020204" pitchFamily="34" charset="0"/>
              </a:rPr>
              <a:t>, sur la base du cahier des charges départemental mentionné à l’article R. 6312-19 du code de la santé publique. »</a:t>
            </a:r>
          </a:p>
          <a:p>
            <a:pPr algn="just"/>
            <a:endParaRPr lang="fr-FR" sz="2000" b="0" i="0" u="none" strike="noStrike" baseline="0" dirty="0">
              <a:solidFill>
                <a:srgbClr val="000000"/>
              </a:solidFill>
              <a:latin typeface="Arial" panose="020B0604020202020204" pitchFamily="34" charset="0"/>
              <a:cs typeface="Arial" panose="020B0604020202020204" pitchFamily="34" charset="0"/>
            </a:endParaRPr>
          </a:p>
          <a:p>
            <a:pPr algn="just"/>
            <a:r>
              <a:rPr lang="fr-FR" sz="2000" b="0" i="0" u="none" strike="noStrike" baseline="0" dirty="0">
                <a:solidFill>
                  <a:srgbClr val="000000"/>
                </a:solidFill>
                <a:latin typeface="Arial" panose="020B0604020202020204" pitchFamily="34" charset="0"/>
                <a:cs typeface="Arial" panose="020B0604020202020204" pitchFamily="34" charset="0"/>
              </a:rPr>
              <a:t> « Elle est versée par l’agence régionale de santé et financée par le fonds d’intervention régional, au service d’incendie et de secours susceptible d’intervenir, indépendamment </a:t>
            </a:r>
            <a:r>
              <a:rPr lang="fr-FR" sz="2000" b="0" i="0" u="none" strike="noStrike" baseline="0" dirty="0">
                <a:solidFill>
                  <a:srgbClr val="FF0000"/>
                </a:solidFill>
                <a:latin typeface="Arial" panose="020B0604020202020204" pitchFamily="34" charset="0"/>
                <a:cs typeface="Arial" panose="020B0604020202020204" pitchFamily="34" charset="0"/>
              </a:rPr>
              <a:t>du nombre de carences ambulancières </a:t>
            </a:r>
            <a:r>
              <a:rPr lang="fr-FR" sz="2000" b="0" i="0" u="none" strike="noStrike" baseline="0" dirty="0">
                <a:solidFill>
                  <a:srgbClr val="000000"/>
                </a:solidFill>
                <a:latin typeface="Arial" panose="020B0604020202020204" pitchFamily="34" charset="0"/>
                <a:cs typeface="Arial" panose="020B0604020202020204" pitchFamily="34" charset="0"/>
              </a:rPr>
              <a:t>réalisées durant cette période. » </a:t>
            </a:r>
          </a:p>
          <a:p>
            <a:pPr algn="just"/>
            <a:endParaRPr lang="fr-FR" sz="2000" b="0" i="0" u="none" strike="noStrike" baseline="0" dirty="0">
              <a:solidFill>
                <a:srgbClr val="000000"/>
              </a:solidFill>
              <a:latin typeface="Arial" panose="020B0604020202020204" pitchFamily="34" charset="0"/>
              <a:cs typeface="Arial" panose="020B0604020202020204" pitchFamily="34" charset="0"/>
            </a:endParaRPr>
          </a:p>
          <a:p>
            <a:pPr algn="just"/>
            <a:r>
              <a:rPr lang="fr-FR" sz="2000" b="0" i="0" u="none" strike="noStrike" baseline="0" dirty="0">
                <a:solidFill>
                  <a:srgbClr val="000000"/>
                </a:solidFill>
                <a:latin typeface="Arial" panose="020B0604020202020204" pitchFamily="34" charset="0"/>
                <a:cs typeface="Arial" panose="020B0604020202020204" pitchFamily="34" charset="0"/>
              </a:rPr>
              <a:t> Le montant de l’indemnité de substitution est fixé à 12 </a:t>
            </a:r>
            <a:r>
              <a:rPr lang="fr-FR" sz="2000" dirty="0">
                <a:solidFill>
                  <a:srgbClr val="000000"/>
                </a:solidFill>
                <a:latin typeface="Arial" panose="020B0604020202020204" pitchFamily="34" charset="0"/>
                <a:cs typeface="Arial" panose="020B0604020202020204" pitchFamily="34" charset="0"/>
              </a:rPr>
              <a:t>€</a:t>
            </a:r>
            <a:r>
              <a:rPr lang="fr-FR" sz="2000" b="0" i="0" u="none" strike="noStrike" baseline="0" dirty="0">
                <a:solidFill>
                  <a:srgbClr val="000000"/>
                </a:solidFill>
                <a:latin typeface="Arial" panose="020B0604020202020204" pitchFamily="34" charset="0"/>
                <a:cs typeface="Arial" panose="020B0604020202020204" pitchFamily="34" charset="0"/>
              </a:rPr>
              <a:t> par heure d’immobilisation d’un service d’incendie et de secours susceptible d’intervenir dans les secteurs mentionnés à l’article 1</a:t>
            </a:r>
            <a:r>
              <a:rPr lang="fr-FR" sz="2000" b="0" i="0" u="none" strike="noStrike" baseline="30000" dirty="0">
                <a:solidFill>
                  <a:srgbClr val="000000"/>
                </a:solidFill>
                <a:latin typeface="Arial" panose="020B0604020202020204" pitchFamily="34" charset="0"/>
                <a:cs typeface="Arial" panose="020B0604020202020204" pitchFamily="34" charset="0"/>
              </a:rPr>
              <a:t>er </a:t>
            </a:r>
            <a:r>
              <a:rPr lang="fr-FR" sz="2000" b="0" i="0" u="none" strike="noStrike" dirty="0">
                <a:solidFill>
                  <a:srgbClr val="000000"/>
                </a:solidFill>
                <a:latin typeface="Arial" panose="020B0604020202020204" pitchFamily="34" charset="0"/>
                <a:cs typeface="Arial" panose="020B0604020202020204" pitchFamily="34" charset="0"/>
              </a:rPr>
              <a:t>.</a:t>
            </a:r>
          </a:p>
          <a:p>
            <a:pPr algn="just"/>
            <a:endParaRPr lang="fr-FR" sz="2000" baseline="30000" dirty="0">
              <a:solidFill>
                <a:srgbClr val="000000"/>
              </a:solidFill>
              <a:latin typeface="Arial" panose="020B0604020202020204" pitchFamily="34" charset="0"/>
              <a:cs typeface="Arial" panose="020B0604020202020204" pitchFamily="34" charset="0"/>
            </a:endParaRPr>
          </a:p>
          <a:p>
            <a:pPr algn="just"/>
            <a:endParaRPr lang="fr-FR" sz="2000" b="0" i="0" u="none" strike="noStrike" baseline="30000" dirty="0">
              <a:solidFill>
                <a:srgbClr val="000000"/>
              </a:solidFill>
              <a:latin typeface="Arial" panose="020B0604020202020204" pitchFamily="34" charset="0"/>
              <a:cs typeface="Arial" panose="020B0604020202020204" pitchFamily="34" charset="0"/>
            </a:endParaRPr>
          </a:p>
          <a:p>
            <a:pPr algn="just"/>
            <a:endParaRPr lang="fr-FR" sz="2000" b="0" i="0" u="none" strike="noStrike" baseline="30000" dirty="0">
              <a:solidFill>
                <a:srgbClr val="000000"/>
              </a:solidFill>
              <a:latin typeface="Arial" panose="020B0604020202020204" pitchFamily="34" charset="0"/>
              <a:cs typeface="Arial" panose="020B0604020202020204" pitchFamily="34" charset="0"/>
            </a:endParaRPr>
          </a:p>
          <a:p>
            <a:pPr algn="just"/>
            <a:r>
              <a:rPr lang="fr-FR" sz="2000" dirty="0">
                <a:latin typeface="Arial" panose="020B0604020202020204" pitchFamily="34" charset="0"/>
                <a:cs typeface="Arial" panose="020B0604020202020204" pitchFamily="34" charset="0"/>
              </a:rPr>
              <a:t>A compter du 1</a:t>
            </a:r>
            <a:r>
              <a:rPr lang="fr-FR" sz="2000" baseline="30000" dirty="0">
                <a:latin typeface="Arial" panose="020B0604020202020204" pitchFamily="34" charset="0"/>
                <a:cs typeface="Arial" panose="020B0604020202020204" pitchFamily="34" charset="0"/>
              </a:rPr>
              <a:t>er</a:t>
            </a:r>
            <a:r>
              <a:rPr lang="fr-FR" sz="2000" dirty="0">
                <a:latin typeface="Arial" panose="020B0604020202020204" pitchFamily="34" charset="0"/>
                <a:cs typeface="Arial" panose="020B0604020202020204" pitchFamily="34" charset="0"/>
              </a:rPr>
              <a:t> janvier 2022, le tarif d’une intervention réalisée par le SDIS en carence d’un transport sanitaire passe de 124 € à 200 €.</a:t>
            </a:r>
          </a:p>
        </p:txBody>
      </p:sp>
    </p:spTree>
    <p:extLst>
      <p:ext uri="{BB962C8B-B14F-4D97-AF65-F5344CB8AC3E}">
        <p14:creationId xmlns:p14="http://schemas.microsoft.com/office/powerpoint/2010/main" val="1885761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856238-B5B6-B116-E58E-6457CCB2BCF4}"/>
              </a:ext>
            </a:extLst>
          </p:cNvPr>
          <p:cNvSpPr>
            <a:spLocks noGrp="1"/>
          </p:cNvSpPr>
          <p:nvPr>
            <p:ph type="title"/>
          </p:nvPr>
        </p:nvSpPr>
        <p:spPr>
          <a:xfrm>
            <a:off x="1219200" y="0"/>
            <a:ext cx="10972800" cy="1017917"/>
          </a:xfrm>
        </p:spPr>
        <p:txBody>
          <a:bodyPr>
            <a:normAutofit/>
          </a:bodyPr>
          <a:lstStyle/>
          <a:p>
            <a:pPr algn="r"/>
            <a:r>
              <a:rPr lang="fr-FR" sz="2400" b="1" dirty="0">
                <a:solidFill>
                  <a:schemeClr val="bg1"/>
                </a:solidFill>
                <a:latin typeface="Arial" panose="020B0604020202020204" pitchFamily="34" charset="0"/>
                <a:cs typeface="Arial" panose="020B0604020202020204" pitchFamily="34" charset="0"/>
              </a:rPr>
              <a:t>Conclusions</a:t>
            </a:r>
          </a:p>
        </p:txBody>
      </p:sp>
      <p:sp>
        <p:nvSpPr>
          <p:cNvPr id="3" name="Espace réservé du contenu 2">
            <a:extLst>
              <a:ext uri="{FF2B5EF4-FFF2-40B4-BE49-F238E27FC236}">
                <a16:creationId xmlns:a16="http://schemas.microsoft.com/office/drawing/2014/main" id="{BD6F3131-96C3-5F52-C8C1-B84E8991D841}"/>
              </a:ext>
            </a:extLst>
          </p:cNvPr>
          <p:cNvSpPr>
            <a:spLocks noGrp="1"/>
          </p:cNvSpPr>
          <p:nvPr>
            <p:ph idx="1"/>
          </p:nvPr>
        </p:nvSpPr>
        <p:spPr>
          <a:xfrm>
            <a:off x="609600" y="1600203"/>
            <a:ext cx="10972800" cy="4895488"/>
          </a:xfrm>
        </p:spPr>
        <p:txBody>
          <a:bodyPr>
            <a:normAutofit fontScale="77500" lnSpcReduction="20000"/>
          </a:bodyPr>
          <a:lstStyle/>
          <a:p>
            <a:r>
              <a:rPr lang="fr-FR" sz="2600" dirty="0">
                <a:latin typeface="Arial" panose="020B0604020202020204" pitchFamily="34" charset="0"/>
                <a:cs typeface="Arial" panose="020B0604020202020204" pitchFamily="34" charset="0"/>
              </a:rPr>
              <a:t>Ce qu’il faut retenir et points de vigilance :</a:t>
            </a:r>
          </a:p>
          <a:p>
            <a:endParaRPr lang="fr-FR" dirty="0">
              <a:latin typeface="Arial" panose="020B0604020202020204" pitchFamily="34" charset="0"/>
              <a:cs typeface="Arial" panose="020B0604020202020204" pitchFamily="34" charset="0"/>
            </a:endParaRPr>
          </a:p>
          <a:p>
            <a:pPr lvl="1">
              <a:spcAft>
                <a:spcPts val="1000"/>
              </a:spcAft>
            </a:pPr>
            <a:r>
              <a:rPr lang="fr-FR" dirty="0">
                <a:latin typeface="Arial" panose="020B0604020202020204" pitchFamily="34" charset="0"/>
                <a:cs typeface="Arial" panose="020B0604020202020204" pitchFamily="34" charset="0"/>
              </a:rPr>
              <a:t> </a:t>
            </a:r>
            <a:r>
              <a:rPr lang="fr-FR" sz="2300" dirty="0">
                <a:latin typeface="Arial" panose="020B0604020202020204" pitchFamily="34" charset="0"/>
                <a:cs typeface="Arial" panose="020B0604020202020204" pitchFamily="34" charset="0"/>
              </a:rPr>
              <a:t>Rédaction d’un cahier des charges de la garde ambulancière</a:t>
            </a:r>
          </a:p>
          <a:p>
            <a:pPr lvl="2">
              <a:spcAft>
                <a:spcPts val="1000"/>
              </a:spcAft>
            </a:pPr>
            <a:r>
              <a:rPr lang="fr-FR" sz="2100" dirty="0">
                <a:latin typeface="Arial" panose="020B0604020202020204" pitchFamily="34" charset="0"/>
                <a:cs typeface="Arial" panose="020B0604020202020204" pitchFamily="34" charset="0"/>
              </a:rPr>
              <a:t>Sectorisation et moyens déployés  H 24 et 7 jours / 7</a:t>
            </a:r>
          </a:p>
          <a:p>
            <a:pPr lvl="2">
              <a:spcAft>
                <a:spcPts val="1000"/>
              </a:spcAft>
            </a:pPr>
            <a:r>
              <a:rPr lang="fr-FR" sz="2100" dirty="0">
                <a:latin typeface="Arial" panose="020B0604020202020204" pitchFamily="34" charset="0"/>
                <a:cs typeface="Arial" panose="020B0604020202020204" pitchFamily="34" charset="0"/>
              </a:rPr>
              <a:t>Indemnisation de substitution pour </a:t>
            </a:r>
            <a:r>
              <a:rPr lang="fr-FR" sz="2100" b="0" i="0" u="none" strike="noStrike" baseline="0" dirty="0">
                <a:solidFill>
                  <a:srgbClr val="000000"/>
                </a:solidFill>
                <a:latin typeface="Arial" panose="020B0604020202020204" pitchFamily="34" charset="0"/>
                <a:cs typeface="Arial" panose="020B0604020202020204" pitchFamily="34" charset="0"/>
              </a:rPr>
              <a:t>les secteurs pour lesquels la garde ambulancière </a:t>
            </a:r>
            <a:r>
              <a:rPr lang="fr-FR" sz="2100" b="0" i="0" u="none" strike="noStrike" baseline="0" dirty="0">
                <a:latin typeface="Arial" panose="020B0604020202020204" pitchFamily="34" charset="0"/>
                <a:cs typeface="Arial" panose="020B0604020202020204" pitchFamily="34" charset="0"/>
              </a:rPr>
              <a:t>est assurée partiellement. Désaccord sur l’interprétation du mot « partiellement »</a:t>
            </a:r>
          </a:p>
          <a:p>
            <a:pPr lvl="2"/>
            <a:r>
              <a:rPr lang="fr-FR" sz="2100" dirty="0">
                <a:latin typeface="Arial" panose="020B0604020202020204" pitchFamily="34" charset="0"/>
                <a:cs typeface="Arial" panose="020B0604020202020204" pitchFamily="34" charset="0"/>
              </a:rPr>
              <a:t>Carence à 200 €</a:t>
            </a:r>
          </a:p>
          <a:p>
            <a:pPr lvl="2"/>
            <a:endParaRPr lang="fr-FR" dirty="0">
              <a:latin typeface="Arial" panose="020B0604020202020204" pitchFamily="34" charset="0"/>
              <a:cs typeface="Arial" panose="020B0604020202020204" pitchFamily="34" charset="0"/>
            </a:endParaRPr>
          </a:p>
          <a:p>
            <a:pPr lvl="2"/>
            <a:endParaRPr lang="fr-FR" dirty="0">
              <a:latin typeface="Arial" panose="020B0604020202020204" pitchFamily="34" charset="0"/>
              <a:cs typeface="Arial" panose="020B0604020202020204" pitchFamily="34" charset="0"/>
            </a:endParaRPr>
          </a:p>
          <a:p>
            <a:pPr lvl="1">
              <a:spcAft>
                <a:spcPts val="1000"/>
              </a:spcAft>
            </a:pPr>
            <a:r>
              <a:rPr lang="fr-FR" sz="2300" dirty="0">
                <a:latin typeface="Arial" panose="020B0604020202020204" pitchFamily="34" charset="0"/>
                <a:cs typeface="Arial" panose="020B0604020202020204" pitchFamily="34" charset="0"/>
              </a:rPr>
              <a:t>Elaboration d’une convention tripartite</a:t>
            </a:r>
          </a:p>
          <a:p>
            <a:pPr lvl="2">
              <a:spcAft>
                <a:spcPts val="1000"/>
              </a:spcAft>
            </a:pPr>
            <a:r>
              <a:rPr lang="fr-FR" sz="2100" dirty="0">
                <a:latin typeface="Arial" panose="020B0604020202020204" pitchFamily="34" charset="0"/>
                <a:cs typeface="Arial" panose="020B0604020202020204" pitchFamily="34" charset="0"/>
              </a:rPr>
              <a:t>Définitions des missions de chacun ( transports sanitaires urgents, transports bariatriques, transferts inter hospitaliers, relevages…….)</a:t>
            </a:r>
          </a:p>
          <a:p>
            <a:pPr lvl="2">
              <a:spcAft>
                <a:spcPts val="1000"/>
              </a:spcAft>
            </a:pPr>
            <a:r>
              <a:rPr lang="fr-FR" sz="2100" dirty="0">
                <a:latin typeface="Arial" panose="020B0604020202020204" pitchFamily="34" charset="0"/>
                <a:cs typeface="Arial" panose="020B0604020202020204" pitchFamily="34" charset="0"/>
              </a:rPr>
              <a:t>Coordinateur ambulancier</a:t>
            </a:r>
          </a:p>
          <a:p>
            <a:pPr lvl="2">
              <a:spcAft>
                <a:spcPts val="1000"/>
              </a:spcAft>
            </a:pPr>
            <a:r>
              <a:rPr lang="fr-FR" sz="2100" dirty="0">
                <a:latin typeface="Arial" panose="020B0604020202020204" pitchFamily="34" charset="0"/>
                <a:cs typeface="Arial" panose="020B0604020202020204" pitchFamily="34" charset="0"/>
              </a:rPr>
              <a:t>Transport dans un lieu de soins défini par l’ARS autre que les « urgences »</a:t>
            </a:r>
          </a:p>
          <a:p>
            <a:pPr lvl="2"/>
            <a:r>
              <a:rPr lang="fr-FR" sz="2100" dirty="0">
                <a:latin typeface="Arial" panose="020B0604020202020204" pitchFamily="34" charset="0"/>
                <a:cs typeface="Arial" panose="020B0604020202020204" pitchFamily="34" charset="0"/>
              </a:rPr>
              <a:t>Mise en place de relais avec les TSP </a:t>
            </a:r>
          </a:p>
          <a:p>
            <a:pPr lvl="2"/>
            <a:endParaRPr lang="fr-FR" dirty="0"/>
          </a:p>
          <a:p>
            <a:pPr marL="342900" lvl="1" indent="0">
              <a:buNone/>
            </a:pPr>
            <a:endParaRPr lang="fr-FR" dirty="0"/>
          </a:p>
          <a:p>
            <a:endParaRPr lang="fr-FR" dirty="0"/>
          </a:p>
        </p:txBody>
      </p:sp>
    </p:spTree>
    <p:extLst>
      <p:ext uri="{BB962C8B-B14F-4D97-AF65-F5344CB8AC3E}">
        <p14:creationId xmlns:p14="http://schemas.microsoft.com/office/powerpoint/2010/main" val="671303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F17D2C78-9602-FF65-3CFA-7B37159B3370}"/>
              </a:ext>
            </a:extLst>
          </p:cNvPr>
          <p:cNvPicPr>
            <a:picLocks noGrp="1" noChangeAspect="1"/>
          </p:cNvPicPr>
          <p:nvPr>
            <p:ph idx="1"/>
          </p:nvPr>
        </p:nvPicPr>
        <p:blipFill>
          <a:blip r:embed="rId2"/>
          <a:stretch>
            <a:fillRect/>
          </a:stretch>
        </p:blipFill>
        <p:spPr>
          <a:xfrm>
            <a:off x="1308609" y="1266738"/>
            <a:ext cx="8800125" cy="5251508"/>
          </a:xfrm>
          <a:prstGeom prst="rect">
            <a:avLst/>
          </a:prstGeom>
        </p:spPr>
      </p:pic>
      <p:sp>
        <p:nvSpPr>
          <p:cNvPr id="5" name="Titre 4">
            <a:extLst>
              <a:ext uri="{FF2B5EF4-FFF2-40B4-BE49-F238E27FC236}">
                <a16:creationId xmlns:a16="http://schemas.microsoft.com/office/drawing/2014/main" id="{047CCC98-16D5-B3A7-D9F2-5F41FEFA3D03}"/>
              </a:ext>
            </a:extLst>
          </p:cNvPr>
          <p:cNvSpPr>
            <a:spLocks noGrp="1"/>
          </p:cNvSpPr>
          <p:nvPr>
            <p:ph type="title"/>
          </p:nvPr>
        </p:nvSpPr>
        <p:spPr>
          <a:xfrm>
            <a:off x="3431096" y="-17253"/>
            <a:ext cx="8760904" cy="1043797"/>
          </a:xfrm>
        </p:spPr>
        <p:txBody>
          <a:bodyPr>
            <a:noAutofit/>
          </a:bodyPr>
          <a:lstStyle/>
          <a:p>
            <a:pPr algn="r"/>
            <a:r>
              <a:rPr lang="fr-FR" sz="2400" b="1" dirty="0">
                <a:solidFill>
                  <a:schemeClr val="bg1"/>
                </a:solidFill>
                <a:latin typeface="Arial" panose="020B0604020202020204" pitchFamily="34" charset="0"/>
                <a:cs typeface="Arial" panose="020B0604020202020204" pitchFamily="34" charset="0"/>
              </a:rPr>
              <a:t>Calendrier défini par l’ARS</a:t>
            </a:r>
          </a:p>
        </p:txBody>
      </p:sp>
    </p:spTree>
    <p:extLst>
      <p:ext uri="{BB962C8B-B14F-4D97-AF65-F5344CB8AC3E}">
        <p14:creationId xmlns:p14="http://schemas.microsoft.com/office/powerpoint/2010/main" val="2941329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901377-0307-15E8-FC32-1E3671CBD095}"/>
              </a:ext>
            </a:extLst>
          </p:cNvPr>
          <p:cNvSpPr>
            <a:spLocks noGrp="1"/>
          </p:cNvSpPr>
          <p:nvPr>
            <p:ph type="title"/>
          </p:nvPr>
        </p:nvSpPr>
        <p:spPr>
          <a:xfrm>
            <a:off x="1012270" y="5054"/>
            <a:ext cx="11179729" cy="1030116"/>
          </a:xfrm>
        </p:spPr>
        <p:txBody>
          <a:bodyPr/>
          <a:lstStyle/>
          <a:p>
            <a:pPr algn="r"/>
            <a:r>
              <a:rPr lang="fr-FR" sz="2400" b="1" dirty="0">
                <a:solidFill>
                  <a:schemeClr val="bg1"/>
                </a:solidFill>
                <a:latin typeface="Arial" panose="020B0604020202020204" pitchFamily="34" charset="0"/>
                <a:cs typeface="Arial" panose="020B0604020202020204" pitchFamily="34" charset="0"/>
              </a:rPr>
              <a:t>Bilan numérique, télémédecine </a:t>
            </a:r>
            <a:endParaRPr lang="fr-FR" dirty="0"/>
          </a:p>
        </p:txBody>
      </p:sp>
      <p:sp>
        <p:nvSpPr>
          <p:cNvPr id="3" name="Espace réservé du contenu 2">
            <a:extLst>
              <a:ext uri="{FF2B5EF4-FFF2-40B4-BE49-F238E27FC236}">
                <a16:creationId xmlns:a16="http://schemas.microsoft.com/office/drawing/2014/main" id="{BE796074-FC6E-3397-43B7-34496C54306A}"/>
              </a:ext>
            </a:extLst>
          </p:cNvPr>
          <p:cNvSpPr>
            <a:spLocks noGrp="1"/>
          </p:cNvSpPr>
          <p:nvPr>
            <p:ph idx="1"/>
          </p:nvPr>
        </p:nvSpPr>
        <p:spPr/>
        <p:txBody>
          <a:bodyPr/>
          <a:lstStyle/>
          <a:p>
            <a:pPr>
              <a:spcAft>
                <a:spcPts val="1200"/>
              </a:spcAft>
            </a:pPr>
            <a:r>
              <a:rPr lang="fr-FR" dirty="0">
                <a:latin typeface="Arial" panose="020B0604020202020204" pitchFamily="34" charset="0"/>
                <a:cs typeface="Arial" panose="020B0604020202020204" pitchFamily="34" charset="0"/>
              </a:rPr>
              <a:t>Le dossier suit son cours :</a:t>
            </a:r>
          </a:p>
          <a:p>
            <a:pPr lvl="1">
              <a:spcAft>
                <a:spcPts val="1200"/>
              </a:spcAft>
            </a:pPr>
            <a:r>
              <a:rPr lang="fr-FR" sz="2000" dirty="0">
                <a:latin typeface="Arial" panose="020B0604020202020204" pitchFamily="34" charset="0"/>
                <a:cs typeface="Arial" panose="020B0604020202020204" pitchFamily="34" charset="0"/>
              </a:rPr>
              <a:t>Expérimentation sur le terrain dans plusieurs casernes de la fiche bilan numérique</a:t>
            </a:r>
          </a:p>
          <a:p>
            <a:pPr lvl="1">
              <a:spcAft>
                <a:spcPts val="1200"/>
              </a:spcAft>
            </a:pPr>
            <a:r>
              <a:rPr lang="fr-FR" sz="2000" dirty="0">
                <a:latin typeface="Arial" panose="020B0604020202020204" pitchFamily="34" charset="0"/>
                <a:cs typeface="Arial" panose="020B0604020202020204" pitchFamily="34" charset="0"/>
              </a:rPr>
              <a:t>Mise en service avec GRADE’S de </a:t>
            </a:r>
            <a:r>
              <a:rPr lang="fr-FR" sz="2000" b="0" dirty="0">
                <a:latin typeface="Arial" panose="020B0604020202020204" pitchFamily="34" charset="0"/>
                <a:cs typeface="Arial" panose="020B0604020202020204" pitchFamily="34" charset="0"/>
              </a:rPr>
              <a:t>l’hébergeur de données de santé (juillet 2022)</a:t>
            </a:r>
          </a:p>
          <a:p>
            <a:pPr lvl="1"/>
            <a:r>
              <a:rPr lang="fr-FR" sz="2000" dirty="0">
                <a:latin typeface="Arial" panose="020B0604020202020204" pitchFamily="34" charset="0"/>
                <a:cs typeface="Arial" panose="020B0604020202020204" pitchFamily="34" charset="0"/>
              </a:rPr>
              <a:t>Réunion courant  juin avec le GH70 pour préparer la réception des bilans numériques</a:t>
            </a:r>
          </a:p>
          <a:p>
            <a:pPr marL="342900" lvl="1" indent="0">
              <a:buNone/>
            </a:pPr>
            <a:endParaRPr lang="fr-FR" dirty="0">
              <a:latin typeface="Arial" panose="020B0604020202020204" pitchFamily="34" charset="0"/>
              <a:cs typeface="Arial" panose="020B0604020202020204" pitchFamily="34" charset="0"/>
            </a:endParaRPr>
          </a:p>
          <a:p>
            <a:pPr marL="342900" lvl="1" indent="0">
              <a:buNone/>
            </a:pPr>
            <a:endParaRPr lang="fr-FR" dirty="0">
              <a:latin typeface="Arial" panose="020B0604020202020204" pitchFamily="34" charset="0"/>
              <a:cs typeface="Arial" panose="020B0604020202020204" pitchFamily="34" charset="0"/>
            </a:endParaRPr>
          </a:p>
          <a:p>
            <a:pPr marL="0" lvl="1" indent="0">
              <a:buNone/>
            </a:pPr>
            <a:r>
              <a:rPr lang="fr-FR" u="sng" dirty="0">
                <a:latin typeface="Arial" panose="020B0604020202020204" pitchFamily="34" charset="0"/>
                <a:cs typeface="Arial" panose="020B0604020202020204" pitchFamily="34" charset="0"/>
              </a:rPr>
              <a:t>Objectifs</a:t>
            </a:r>
            <a:r>
              <a:rPr lang="fr-FR" dirty="0">
                <a:latin typeface="Arial" panose="020B0604020202020204" pitchFamily="34" charset="0"/>
                <a:cs typeface="Arial" panose="020B0604020202020204" pitchFamily="34" charset="0"/>
              </a:rPr>
              <a:t> : déployés les premières tablettes début octobre 2022.</a:t>
            </a:r>
            <a:endParaRPr lang="fr-FR"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9851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EF2FB3E9-2FC1-47F4-2CB4-73E6A98F9F5A}"/>
              </a:ext>
            </a:extLst>
          </p:cNvPr>
          <p:cNvPicPr>
            <a:picLocks noChangeAspect="1"/>
          </p:cNvPicPr>
          <p:nvPr/>
        </p:nvPicPr>
        <p:blipFill>
          <a:blip r:embed="rId2"/>
          <a:stretch>
            <a:fillRect/>
          </a:stretch>
        </p:blipFill>
        <p:spPr>
          <a:xfrm>
            <a:off x="6849375" y="3239178"/>
            <a:ext cx="5241984" cy="3520557"/>
          </a:xfrm>
          <a:prstGeom prst="rect">
            <a:avLst/>
          </a:prstGeom>
        </p:spPr>
      </p:pic>
      <p:sp>
        <p:nvSpPr>
          <p:cNvPr id="2" name="Titre 1">
            <a:extLst>
              <a:ext uri="{FF2B5EF4-FFF2-40B4-BE49-F238E27FC236}">
                <a16:creationId xmlns:a16="http://schemas.microsoft.com/office/drawing/2014/main" id="{38435460-4AFC-39F7-B89E-898882ADC621}"/>
              </a:ext>
            </a:extLst>
          </p:cNvPr>
          <p:cNvSpPr>
            <a:spLocks noGrp="1"/>
          </p:cNvSpPr>
          <p:nvPr>
            <p:ph type="title"/>
          </p:nvPr>
        </p:nvSpPr>
        <p:spPr>
          <a:xfrm>
            <a:off x="1079382" y="0"/>
            <a:ext cx="11112617" cy="1017917"/>
          </a:xfrm>
        </p:spPr>
        <p:txBody>
          <a:bodyPr>
            <a:normAutofit/>
          </a:bodyPr>
          <a:lstStyle/>
          <a:p>
            <a:pPr algn="r"/>
            <a:r>
              <a:rPr lang="fr-FR" sz="2400" b="1" dirty="0">
                <a:solidFill>
                  <a:schemeClr val="bg1"/>
                </a:solidFill>
                <a:latin typeface="Arial" panose="020B0604020202020204" pitchFamily="34" charset="0"/>
                <a:cs typeface="Arial" panose="020B0604020202020204" pitchFamily="34" charset="0"/>
              </a:rPr>
              <a:t>Déploiement  Véhicule Infirmier de Soins d’Urgence</a:t>
            </a:r>
            <a:endParaRPr lang="fr-FR" dirty="0">
              <a:solidFill>
                <a:schemeClr val="bg1"/>
              </a:solidFill>
            </a:endParaRPr>
          </a:p>
        </p:txBody>
      </p:sp>
      <p:sp>
        <p:nvSpPr>
          <p:cNvPr id="3" name="Espace réservé du contenu 2">
            <a:extLst>
              <a:ext uri="{FF2B5EF4-FFF2-40B4-BE49-F238E27FC236}">
                <a16:creationId xmlns:a16="http://schemas.microsoft.com/office/drawing/2014/main" id="{4B3BC420-3F38-2E20-C9F9-CD2EFA0A6CB0}"/>
              </a:ext>
            </a:extLst>
          </p:cNvPr>
          <p:cNvSpPr>
            <a:spLocks noGrp="1"/>
          </p:cNvSpPr>
          <p:nvPr>
            <p:ph idx="1"/>
          </p:nvPr>
        </p:nvSpPr>
        <p:spPr>
          <a:xfrm>
            <a:off x="1311214" y="1270243"/>
            <a:ext cx="9152627" cy="2184636"/>
          </a:xfrm>
        </p:spPr>
        <p:txBody>
          <a:bodyPr>
            <a:normAutofit fontScale="92500"/>
          </a:bodyPr>
          <a:lstStyle/>
          <a:p>
            <a:r>
              <a:rPr lang="fr-FR" dirty="0">
                <a:latin typeface="Arial" panose="020B0604020202020204" pitchFamily="34" charset="0"/>
                <a:cs typeface="Arial" panose="020B0604020202020204" pitchFamily="34" charset="0"/>
              </a:rPr>
              <a:t>Expérimentation concluante sur le secteur de Port-sur-Saône</a:t>
            </a:r>
          </a:p>
          <a:p>
            <a:r>
              <a:rPr lang="fr-FR" dirty="0">
                <a:latin typeface="Arial" panose="020B0604020202020204" pitchFamily="34" charset="0"/>
                <a:cs typeface="Arial" panose="020B0604020202020204" pitchFamily="34" charset="0"/>
              </a:rPr>
              <a:t>Présentation à la presse avec remise des clés du VISU le 8 avril 2022</a:t>
            </a:r>
          </a:p>
          <a:p>
            <a:r>
              <a:rPr lang="fr-FR" dirty="0">
                <a:latin typeface="Arial" panose="020B0604020202020204" pitchFamily="34" charset="0"/>
                <a:cs typeface="Arial" panose="020B0604020202020204" pitchFamily="34" charset="0"/>
              </a:rPr>
              <a:t>Achat du matériel en cours pour équiper 2 VISU </a:t>
            </a:r>
          </a:p>
          <a:p>
            <a:r>
              <a:rPr lang="fr-FR" dirty="0">
                <a:latin typeface="Arial" panose="020B0604020202020204" pitchFamily="34" charset="0"/>
                <a:cs typeface="Arial" panose="020B0604020202020204" pitchFamily="34" charset="0"/>
              </a:rPr>
              <a:t>Déploiement en septembre d’un VISU secteur Lure-Héricourt </a:t>
            </a:r>
          </a:p>
          <a:p>
            <a:r>
              <a:rPr lang="fr-FR" dirty="0">
                <a:latin typeface="Arial" panose="020B0604020202020204" pitchFamily="34" charset="0"/>
                <a:cs typeface="Arial" panose="020B0604020202020204" pitchFamily="34" charset="0"/>
              </a:rPr>
              <a:t>Déploiement en octobre d’un VISU secteur GY</a:t>
            </a:r>
          </a:p>
        </p:txBody>
      </p:sp>
      <p:pic>
        <p:nvPicPr>
          <p:cNvPr id="15" name="Image 14">
            <a:extLst>
              <a:ext uri="{FF2B5EF4-FFF2-40B4-BE49-F238E27FC236}">
                <a16:creationId xmlns:a16="http://schemas.microsoft.com/office/drawing/2014/main" id="{7AFCDF08-8C06-DDB2-8BC5-5BCFED1B08A8}"/>
              </a:ext>
            </a:extLst>
          </p:cNvPr>
          <p:cNvPicPr>
            <a:picLocks noChangeAspect="1"/>
          </p:cNvPicPr>
          <p:nvPr/>
        </p:nvPicPr>
        <p:blipFill>
          <a:blip r:embed="rId3"/>
          <a:stretch>
            <a:fillRect/>
          </a:stretch>
        </p:blipFill>
        <p:spPr>
          <a:xfrm>
            <a:off x="255916" y="3495493"/>
            <a:ext cx="3220529" cy="3252026"/>
          </a:xfrm>
          <a:prstGeom prst="rect">
            <a:avLst/>
          </a:prstGeom>
        </p:spPr>
      </p:pic>
      <p:sp>
        <p:nvSpPr>
          <p:cNvPr id="4" name="ZoneTexte 3">
            <a:extLst>
              <a:ext uri="{FF2B5EF4-FFF2-40B4-BE49-F238E27FC236}">
                <a16:creationId xmlns:a16="http://schemas.microsoft.com/office/drawing/2014/main" id="{27880CB0-0D2A-7D6A-C784-0E1B75D6105A}"/>
              </a:ext>
            </a:extLst>
          </p:cNvPr>
          <p:cNvSpPr txBox="1"/>
          <p:nvPr/>
        </p:nvSpPr>
        <p:spPr>
          <a:xfrm>
            <a:off x="3874553" y="4198176"/>
            <a:ext cx="2936146" cy="923330"/>
          </a:xfrm>
          <a:prstGeom prst="rect">
            <a:avLst/>
          </a:prstGeom>
          <a:noFill/>
        </p:spPr>
        <p:txBody>
          <a:bodyPr wrap="square" rtlCol="0">
            <a:spAutoFit/>
          </a:bodyPr>
          <a:lstStyle/>
          <a:p>
            <a:r>
              <a:rPr lang="fr-FR" dirty="0">
                <a:solidFill>
                  <a:srgbClr val="FF0000"/>
                </a:solidFill>
              </a:rPr>
              <a:t>245 sollicitations depuis le début de l’année soit 1,7 sollicitations </a:t>
            </a:r>
            <a:r>
              <a:rPr lang="fr-FR">
                <a:solidFill>
                  <a:srgbClr val="FF0000"/>
                </a:solidFill>
              </a:rPr>
              <a:t>/ jours.</a:t>
            </a:r>
            <a:endParaRPr lang="fr-FR" dirty="0">
              <a:solidFill>
                <a:srgbClr val="FF0000"/>
              </a:solidFill>
            </a:endParaRPr>
          </a:p>
        </p:txBody>
      </p:sp>
    </p:spTree>
    <p:extLst>
      <p:ext uri="{BB962C8B-B14F-4D97-AF65-F5344CB8AC3E}">
        <p14:creationId xmlns:p14="http://schemas.microsoft.com/office/powerpoint/2010/main" val="2544589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6C47F6-AFCC-E132-74B7-2E0AABEE54A0}"/>
              </a:ext>
            </a:extLst>
          </p:cNvPr>
          <p:cNvSpPr>
            <a:spLocks noGrp="1"/>
          </p:cNvSpPr>
          <p:nvPr>
            <p:ph type="title"/>
          </p:nvPr>
        </p:nvSpPr>
        <p:spPr>
          <a:xfrm>
            <a:off x="1215979" y="13687"/>
            <a:ext cx="10972800" cy="1012856"/>
          </a:xfrm>
        </p:spPr>
        <p:txBody>
          <a:bodyPr>
            <a:normAutofit/>
          </a:bodyPr>
          <a:lstStyle/>
          <a:p>
            <a:pPr algn="r"/>
            <a:r>
              <a:rPr lang="fr-FR" sz="2400" b="1" dirty="0">
                <a:solidFill>
                  <a:schemeClr val="bg1"/>
                </a:solidFill>
                <a:latin typeface="Arial" panose="020B0604020202020204" pitchFamily="34" charset="0"/>
                <a:cs typeface="Arial" panose="020B0604020202020204" pitchFamily="34" charset="0"/>
              </a:rPr>
              <a:t>Projet de pharmacie à usage intérieur</a:t>
            </a:r>
            <a:br>
              <a:rPr lang="fr-FR" sz="2400" b="1" dirty="0">
                <a:solidFill>
                  <a:schemeClr val="bg1"/>
                </a:solidFill>
                <a:latin typeface="Arial" panose="020B0604020202020204" pitchFamily="34" charset="0"/>
                <a:cs typeface="Arial" panose="020B0604020202020204" pitchFamily="34" charset="0"/>
              </a:rPr>
            </a:br>
            <a:r>
              <a:rPr lang="fr-FR" sz="2400" b="1" dirty="0">
                <a:solidFill>
                  <a:schemeClr val="bg1"/>
                </a:solidFill>
                <a:latin typeface="Arial" panose="020B0604020202020204" pitchFamily="34" charset="0"/>
                <a:cs typeface="Arial" panose="020B0604020202020204" pitchFamily="34" charset="0"/>
              </a:rPr>
              <a:t>(PUI) du SDIS (objectif SDACR)</a:t>
            </a:r>
            <a:endParaRPr lang="fr-FR" sz="2400" b="1" dirty="0">
              <a:solidFill>
                <a:schemeClr val="bg1"/>
              </a:solidFill>
            </a:endParaRPr>
          </a:p>
        </p:txBody>
      </p:sp>
      <p:sp>
        <p:nvSpPr>
          <p:cNvPr id="3" name="Espace réservé du contenu 2">
            <a:extLst>
              <a:ext uri="{FF2B5EF4-FFF2-40B4-BE49-F238E27FC236}">
                <a16:creationId xmlns:a16="http://schemas.microsoft.com/office/drawing/2014/main" id="{86448FA8-6EF6-C29D-435E-EC0BAC09665F}"/>
              </a:ext>
            </a:extLst>
          </p:cNvPr>
          <p:cNvSpPr>
            <a:spLocks noGrp="1"/>
          </p:cNvSpPr>
          <p:nvPr>
            <p:ph idx="1"/>
          </p:nvPr>
        </p:nvSpPr>
        <p:spPr>
          <a:xfrm>
            <a:off x="433430" y="1659974"/>
            <a:ext cx="10572925" cy="4525963"/>
          </a:xfrm>
        </p:spPr>
        <p:txBody>
          <a:bodyPr/>
          <a:lstStyle/>
          <a:p>
            <a:pPr marL="0" indent="0" algn="just">
              <a:buNone/>
            </a:pPr>
            <a:r>
              <a:rPr lang="fr-FR" dirty="0">
                <a:latin typeface="Arial" panose="020B0604020202020204" pitchFamily="34" charset="0"/>
                <a:cs typeface="Arial" panose="020B0604020202020204" pitchFamily="34" charset="0"/>
              </a:rPr>
              <a:t>Suite au refus d’autorisation de créer une pharmacie à usage intérieur au sein du SDIS 70  par l’ARS, sur le fait que notre pharmacienne ne dispose pas du diplôme de pharmacienne hospitalière, la piste du conventionnement  est en cours d’étude.</a:t>
            </a:r>
          </a:p>
          <a:p>
            <a:pPr marL="0" indent="0">
              <a:buNone/>
            </a:pPr>
            <a:endParaRPr lang="fr-FR" dirty="0">
              <a:latin typeface="Arial" panose="020B0604020202020204" pitchFamily="34" charset="0"/>
              <a:cs typeface="Arial" panose="020B0604020202020204" pitchFamily="34" charset="0"/>
            </a:endParaRPr>
          </a:p>
          <a:p>
            <a:pPr>
              <a:buFont typeface="Wingdings" panose="05000000000000000000" pitchFamily="2" charset="2"/>
              <a:buChar char="Ø"/>
            </a:pPr>
            <a:r>
              <a:rPr lang="fr-FR" dirty="0">
                <a:latin typeface="Arial" panose="020B0604020202020204" pitchFamily="34" charset="0"/>
                <a:cs typeface="Arial" panose="020B0604020202020204" pitchFamily="34" charset="0"/>
              </a:rPr>
              <a:t> Conventionnement avec le GH 70 et / ou le SDIS 25.</a:t>
            </a:r>
          </a:p>
        </p:txBody>
      </p:sp>
    </p:spTree>
    <p:extLst>
      <p:ext uri="{BB962C8B-B14F-4D97-AF65-F5344CB8AC3E}">
        <p14:creationId xmlns:p14="http://schemas.microsoft.com/office/powerpoint/2010/main" val="4074092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ED78675-F5CC-4ADA-973F-FBB2CC4FBA8B}"/>
              </a:ext>
            </a:extLst>
          </p:cNvPr>
          <p:cNvSpPr txBox="1"/>
          <p:nvPr/>
        </p:nvSpPr>
        <p:spPr>
          <a:xfrm>
            <a:off x="6485022" y="316489"/>
            <a:ext cx="5706978" cy="523220"/>
          </a:xfrm>
          <a:prstGeom prst="rect">
            <a:avLst/>
          </a:prstGeom>
          <a:noFill/>
        </p:spPr>
        <p:txBody>
          <a:bodyPr wrap="square" rtlCol="0">
            <a:spAutoFit/>
          </a:bodyPr>
          <a:lstStyle/>
          <a:p>
            <a:pPr algn="r" defTabSz="685800" fontAlgn="auto">
              <a:spcBef>
                <a:spcPts val="0"/>
              </a:spcBef>
              <a:spcAft>
                <a:spcPts val="0"/>
              </a:spcAft>
            </a:pPr>
            <a:r>
              <a:rPr lang="fr-FR" sz="2800" b="1" dirty="0">
                <a:solidFill>
                  <a:prstClr val="white"/>
                </a:solidFill>
                <a:latin typeface="Arial" panose="020B0604020202020204" pitchFamily="34" charset="0"/>
                <a:cs typeface="Arial" panose="020B0604020202020204" pitchFamily="34" charset="0"/>
              </a:rPr>
              <a:t>Composition de la commission</a:t>
            </a:r>
          </a:p>
        </p:txBody>
      </p:sp>
      <p:sp>
        <p:nvSpPr>
          <p:cNvPr id="4" name="ZoneTexte 3">
            <a:extLst>
              <a:ext uri="{FF2B5EF4-FFF2-40B4-BE49-F238E27FC236}">
                <a16:creationId xmlns:a16="http://schemas.microsoft.com/office/drawing/2014/main" id="{B25E4588-915F-42F8-A976-5AAD21E2E7D5}"/>
              </a:ext>
            </a:extLst>
          </p:cNvPr>
          <p:cNvSpPr txBox="1"/>
          <p:nvPr/>
        </p:nvSpPr>
        <p:spPr>
          <a:xfrm>
            <a:off x="983410" y="1136248"/>
            <a:ext cx="10187797" cy="5693866"/>
          </a:xfrm>
          <a:prstGeom prst="rect">
            <a:avLst/>
          </a:prstGeom>
          <a:noFill/>
        </p:spPr>
        <p:txBody>
          <a:bodyPr wrap="square">
            <a:spAutoFit/>
          </a:bodyPr>
          <a:lstStyle/>
          <a:p>
            <a:pPr algn="just"/>
            <a:r>
              <a:rPr lang="fr-FR" sz="1200" b="1" dirty="0">
                <a:solidFill>
                  <a:srgbClr val="D20000"/>
                </a:solidFill>
                <a:latin typeface="Arial" panose="020B0604020202020204" pitchFamily="34" charset="0"/>
                <a:ea typeface="Calibri" panose="020F0502020204030204" pitchFamily="34" charset="0"/>
              </a:rPr>
              <a:t>Présidente de la commission : </a:t>
            </a:r>
          </a:p>
          <a:p>
            <a:pPr marL="628650" lvl="1" indent="-171450" algn="just">
              <a:spcBef>
                <a:spcPts val="600"/>
              </a:spcBef>
              <a:spcAft>
                <a:spcPts val="600"/>
              </a:spcAft>
              <a:buFont typeface="Arial" panose="020B0604020202020204" pitchFamily="34" charset="0"/>
              <a:buChar char="•"/>
            </a:pPr>
            <a:r>
              <a:rPr lang="fr-FR" sz="1200" b="1" dirty="0">
                <a:latin typeface="Arial" panose="020B0604020202020204" pitchFamily="34" charset="0"/>
                <a:ea typeface="Calibri" panose="020F0502020204030204" pitchFamily="34" charset="0"/>
              </a:rPr>
              <a:t>Madame Edwige EME, 1</a:t>
            </a:r>
            <a:r>
              <a:rPr lang="fr-FR" sz="1200" b="1" baseline="30000" dirty="0">
                <a:latin typeface="Arial" panose="020B0604020202020204" pitchFamily="34" charset="0"/>
                <a:ea typeface="Calibri" panose="020F0502020204030204" pitchFamily="34" charset="0"/>
              </a:rPr>
              <a:t>ère </a:t>
            </a:r>
            <a:r>
              <a:rPr lang="fr-FR" sz="1200" b="1" dirty="0">
                <a:latin typeface="Arial" panose="020B0604020202020204" pitchFamily="34" charset="0"/>
                <a:ea typeface="Calibri" panose="020F0502020204030204" pitchFamily="34" charset="0"/>
              </a:rPr>
              <a:t>vice-présidente du conseil d’administration du SDIS,</a:t>
            </a:r>
          </a:p>
          <a:p>
            <a:pPr algn="just"/>
            <a:endParaRPr lang="fr-FR" sz="1200" dirty="0">
              <a:latin typeface="Arial" panose="020B0604020202020204" pitchFamily="34" charset="0"/>
              <a:ea typeface="Calibri" panose="020F0502020204030204" pitchFamily="34" charset="0"/>
            </a:endParaRPr>
          </a:p>
          <a:p>
            <a:pPr algn="just"/>
            <a:r>
              <a:rPr lang="fr-FR" sz="1200" b="1" dirty="0">
                <a:solidFill>
                  <a:srgbClr val="D20000"/>
                </a:solidFill>
                <a:latin typeface="Arial" panose="020B0604020202020204" pitchFamily="34" charset="0"/>
                <a:ea typeface="Calibri" panose="020F0502020204030204" pitchFamily="34" charset="0"/>
              </a:rPr>
              <a:t>Membres de l’assemblée délibérante du conseil d’administration du SDIS :</a:t>
            </a:r>
            <a:endParaRPr lang="fr-FR" sz="1200" b="1" dirty="0">
              <a:solidFill>
                <a:srgbClr val="D20000"/>
              </a:solidFill>
              <a:latin typeface="Times New Roman" panose="02020603050405020304" pitchFamily="18" charset="0"/>
              <a:ea typeface="Times New Roman" panose="02020603050405020304" pitchFamily="18" charset="0"/>
            </a:endParaRPr>
          </a:p>
          <a:p>
            <a:pPr marL="628650" lvl="1" indent="-171450" algn="just">
              <a:spcBef>
                <a:spcPts val="300"/>
              </a:spcBef>
              <a:spcAft>
                <a:spcPts val="300"/>
              </a:spcAft>
              <a:buFont typeface="Arial" panose="020B0604020202020204" pitchFamily="34" charset="0"/>
              <a:buChar char="•"/>
            </a:pPr>
            <a:r>
              <a:rPr lang="fr-FR" sz="1200" dirty="0">
                <a:latin typeface="Arial" panose="020B0604020202020204" pitchFamily="34" charset="0"/>
                <a:ea typeface="Times New Roman" panose="02020603050405020304" pitchFamily="18" charset="0"/>
                <a:cs typeface="Arial" panose="020B0604020202020204" pitchFamily="34" charset="0"/>
              </a:rPr>
              <a:t>Monsieur Thierry BORDOT, conseiller départemental du canton de Saint Loup-sur-Semouse,</a:t>
            </a:r>
          </a:p>
          <a:p>
            <a:pPr marL="628650" lvl="1" indent="-171450" algn="just">
              <a:spcBef>
                <a:spcPts val="300"/>
              </a:spcBef>
              <a:spcAft>
                <a:spcPts val="300"/>
              </a:spcAft>
              <a:buFont typeface="Arial" panose="020B0604020202020204" pitchFamily="34" charset="0"/>
              <a:buChar char="•"/>
            </a:pPr>
            <a:r>
              <a:rPr lang="fr-FR" sz="1200" dirty="0">
                <a:latin typeface="Arial" panose="020B0604020202020204" pitchFamily="34" charset="0"/>
                <a:ea typeface="Times New Roman" panose="02020603050405020304" pitchFamily="18" charset="0"/>
                <a:cs typeface="Arial" panose="020B0604020202020204" pitchFamily="34" charset="0"/>
              </a:rPr>
              <a:t>Monsieur Frédéric BURGHARD, conseiller départemental du canton de Luxeuil-les-Bains,</a:t>
            </a:r>
          </a:p>
          <a:p>
            <a:pPr marL="628650" lvl="1" indent="-171450" algn="just">
              <a:spcBef>
                <a:spcPts val="300"/>
              </a:spcBef>
              <a:spcAft>
                <a:spcPts val="300"/>
              </a:spcAft>
              <a:buFont typeface="Arial" panose="020B0604020202020204" pitchFamily="34" charset="0"/>
              <a:buChar char="•"/>
            </a:pPr>
            <a:r>
              <a:rPr lang="fr-FR" sz="1200" dirty="0">
                <a:latin typeface="Arial" panose="020B0604020202020204" pitchFamily="34" charset="0"/>
                <a:ea typeface="Times New Roman" panose="02020603050405020304" pitchFamily="18" charset="0"/>
                <a:cs typeface="Arial" panose="020B0604020202020204" pitchFamily="34" charset="0"/>
              </a:rPr>
              <a:t>Monsieur Patrick GOUX, maire de Colombe lès Vesoul,</a:t>
            </a:r>
          </a:p>
          <a:p>
            <a:pPr marL="628650" lvl="1" indent="-171450" algn="just">
              <a:spcBef>
                <a:spcPts val="300"/>
              </a:spcBef>
              <a:spcAft>
                <a:spcPts val="300"/>
              </a:spcAft>
              <a:buFont typeface="Arial" panose="020B0604020202020204" pitchFamily="34" charset="0"/>
              <a:buChar char="•"/>
            </a:pPr>
            <a:r>
              <a:rPr lang="fr-FR" sz="1200" dirty="0">
                <a:latin typeface="Arial" panose="020B0604020202020204" pitchFamily="34" charset="0"/>
                <a:ea typeface="Times New Roman" panose="02020603050405020304" pitchFamily="18" charset="0"/>
                <a:cs typeface="Arial" panose="020B0604020202020204" pitchFamily="34" charset="0"/>
              </a:rPr>
              <a:t>Monsieur Jean-Paul CARTERET, maire de Lavoncourt,</a:t>
            </a:r>
          </a:p>
          <a:p>
            <a:pPr marL="628650" lvl="1" indent="-171450" algn="just">
              <a:spcBef>
                <a:spcPts val="300"/>
              </a:spcBef>
              <a:spcAft>
                <a:spcPts val="300"/>
              </a:spcAft>
              <a:buFont typeface="Arial" panose="020B0604020202020204" pitchFamily="34" charset="0"/>
              <a:buChar char="•"/>
            </a:pPr>
            <a:r>
              <a:rPr lang="fr-FR" sz="1200" dirty="0">
                <a:latin typeface="Arial" panose="020B0604020202020204" pitchFamily="34" charset="0"/>
                <a:ea typeface="Times New Roman" panose="02020603050405020304" pitchFamily="18" charset="0"/>
                <a:cs typeface="Arial" panose="020B0604020202020204" pitchFamily="34" charset="0"/>
              </a:rPr>
              <a:t>Monsieur Thomas OUDOT, conseiller départemental du canton de Vesoul 1,</a:t>
            </a:r>
          </a:p>
          <a:p>
            <a:pPr marL="628650" lvl="1" indent="-171450" algn="just">
              <a:spcBef>
                <a:spcPts val="300"/>
              </a:spcBef>
              <a:spcAft>
                <a:spcPts val="300"/>
              </a:spcAft>
              <a:buFont typeface="Arial" panose="020B0604020202020204" pitchFamily="34" charset="0"/>
              <a:buChar char="•"/>
            </a:pPr>
            <a:r>
              <a:rPr lang="fr-FR" sz="1200" dirty="0">
                <a:latin typeface="Arial" panose="020B0604020202020204" pitchFamily="34" charset="0"/>
                <a:ea typeface="Times New Roman" panose="02020603050405020304" pitchFamily="18" charset="0"/>
                <a:cs typeface="Arial" panose="020B0604020202020204" pitchFamily="34" charset="0"/>
              </a:rPr>
              <a:t>Madame Marie BRETON, communauté de communes du Val de Gray,</a:t>
            </a:r>
          </a:p>
          <a:p>
            <a:pPr marL="628650" lvl="1" indent="-171450" algn="just">
              <a:spcBef>
                <a:spcPts val="300"/>
              </a:spcBef>
              <a:spcAft>
                <a:spcPts val="300"/>
              </a:spcAft>
              <a:buFont typeface="Arial" panose="020B0604020202020204" pitchFamily="34" charset="0"/>
              <a:buChar char="•"/>
            </a:pPr>
            <a:r>
              <a:rPr lang="fr-FR" sz="1200" dirty="0">
                <a:latin typeface="Arial" panose="020B0604020202020204" pitchFamily="34" charset="0"/>
                <a:ea typeface="Times New Roman" panose="02020603050405020304" pitchFamily="18" charset="0"/>
                <a:cs typeface="Arial" panose="020B0604020202020204" pitchFamily="34" charset="0"/>
              </a:rPr>
              <a:t>Monsieur Bernard PIQUARD, conseiller départemental du canton de Lure 2,</a:t>
            </a:r>
          </a:p>
          <a:p>
            <a:pPr algn="just"/>
            <a:r>
              <a:rPr lang="fr-FR" sz="1100" dirty="0">
                <a:latin typeface="Arial" panose="020B0604020202020204" pitchFamily="34" charset="0"/>
                <a:ea typeface="Calibri" panose="020F0502020204030204" pitchFamily="34" charset="0"/>
              </a:rPr>
              <a:t> </a:t>
            </a:r>
            <a:endParaRPr lang="fr-FR" sz="1100" dirty="0">
              <a:latin typeface="Times New Roman" panose="02020603050405020304" pitchFamily="18" charset="0"/>
              <a:ea typeface="Times New Roman" panose="02020603050405020304" pitchFamily="18" charset="0"/>
            </a:endParaRPr>
          </a:p>
          <a:p>
            <a:pPr algn="just">
              <a:lnSpc>
                <a:spcPts val="1200"/>
              </a:lnSpc>
              <a:spcAft>
                <a:spcPts val="300"/>
              </a:spcAft>
            </a:pPr>
            <a:r>
              <a:rPr lang="fr-CA" sz="1200" b="1" dirty="0">
                <a:solidFill>
                  <a:srgbClr val="D20000"/>
                </a:solidFill>
                <a:latin typeface="Arial" panose="020B0604020202020204" pitchFamily="34" charset="0"/>
              </a:rPr>
              <a:t>Partenaires :</a:t>
            </a:r>
          </a:p>
          <a:p>
            <a:pPr marL="628650" lvl="1" indent="-171450" algn="just">
              <a:lnSpc>
                <a:spcPts val="1200"/>
              </a:lnSpc>
              <a:spcBef>
                <a:spcPts val="300"/>
              </a:spcBef>
              <a:spcAft>
                <a:spcPts val="300"/>
              </a:spcAft>
              <a:buFont typeface="Arial" panose="020B0604020202020204" pitchFamily="34" charset="0"/>
              <a:buChar char="•"/>
            </a:pPr>
            <a:r>
              <a:rPr lang="fr-FR" sz="1200" dirty="0">
                <a:latin typeface="Arial" panose="020B0604020202020204" pitchFamily="34" charset="0"/>
                <a:cs typeface="Arial" panose="020B0604020202020204" pitchFamily="34" charset="0"/>
              </a:rPr>
              <a:t>Monsieur Pierre GORCY, président du conseil de surveillance du GH70, </a:t>
            </a:r>
          </a:p>
          <a:p>
            <a:pPr marL="628650" lvl="1" indent="-171450" algn="just">
              <a:spcBef>
                <a:spcPts val="300"/>
              </a:spcBef>
              <a:spcAft>
                <a:spcPts val="300"/>
              </a:spcAft>
              <a:buFont typeface="Arial" panose="020B0604020202020204" pitchFamily="34" charset="0"/>
              <a:buChar char="•"/>
            </a:pPr>
            <a:r>
              <a:rPr lang="fr-FR" sz="1200" dirty="0">
                <a:latin typeface="Arial" panose="020B0604020202020204" pitchFamily="34" charset="0"/>
                <a:cs typeface="Arial" panose="020B0604020202020204" pitchFamily="34" charset="0"/>
              </a:rPr>
              <a:t>Madame Alexandrine KIENTZY-LALUC, directrice du GH70, </a:t>
            </a:r>
          </a:p>
          <a:p>
            <a:pPr marL="628650" lvl="1" indent="-171450" algn="just">
              <a:spcBef>
                <a:spcPts val="300"/>
              </a:spcBef>
              <a:spcAft>
                <a:spcPts val="300"/>
              </a:spcAft>
              <a:buFont typeface="Arial" panose="020B0604020202020204" pitchFamily="34" charset="0"/>
              <a:buChar char="•"/>
            </a:pPr>
            <a:r>
              <a:rPr lang="fr-FR" sz="1200" dirty="0">
                <a:latin typeface="Arial" panose="020B0604020202020204" pitchFamily="34" charset="0"/>
                <a:cs typeface="Arial" panose="020B0604020202020204" pitchFamily="34" charset="0"/>
              </a:rPr>
              <a:t>Monsieur Toufiq EL CADI, chef du SAMU 70, </a:t>
            </a:r>
          </a:p>
          <a:p>
            <a:pPr marL="628650" lvl="1" indent="-171450" algn="just">
              <a:spcBef>
                <a:spcPts val="300"/>
              </a:spcBef>
              <a:spcAft>
                <a:spcPts val="300"/>
              </a:spcAft>
              <a:buFont typeface="Arial" panose="020B0604020202020204" pitchFamily="34" charset="0"/>
              <a:buChar char="•"/>
            </a:pPr>
            <a:r>
              <a:rPr lang="fr-FR" sz="1200" dirty="0">
                <a:latin typeface="Arial" panose="020B0604020202020204" pitchFamily="34" charset="0"/>
                <a:cs typeface="Arial" panose="020B0604020202020204" pitchFamily="34" charset="0"/>
              </a:rPr>
              <a:t>Madame Véronique TISSERAND, déléguée départementale de l’ARS, </a:t>
            </a:r>
          </a:p>
          <a:p>
            <a:pPr marL="628650" lvl="1" indent="-171450" algn="just">
              <a:spcBef>
                <a:spcPts val="300"/>
              </a:spcBef>
              <a:spcAft>
                <a:spcPts val="300"/>
              </a:spcAft>
              <a:buFont typeface="Arial" panose="020B0604020202020204" pitchFamily="34" charset="0"/>
              <a:buChar char="•"/>
            </a:pPr>
            <a:r>
              <a:rPr lang="fr-FR" sz="1200" dirty="0">
                <a:latin typeface="Arial" panose="020B0604020202020204" pitchFamily="34" charset="0"/>
                <a:cs typeface="Arial" panose="020B0604020202020204" pitchFamily="34" charset="0"/>
              </a:rPr>
              <a:t>Monsieur Laurent TISSOT, directeur de la Solidarité et de la santé publique du Conseil départemental de la Haute-Saône,</a:t>
            </a:r>
          </a:p>
          <a:p>
            <a:pPr marL="628650" lvl="1" indent="-171450" algn="just">
              <a:spcBef>
                <a:spcPts val="300"/>
              </a:spcBef>
              <a:spcAft>
                <a:spcPts val="300"/>
              </a:spcAft>
              <a:buFont typeface="Arial" panose="020B0604020202020204" pitchFamily="34" charset="0"/>
              <a:buChar char="•"/>
            </a:pPr>
            <a:r>
              <a:rPr lang="fr-FR" sz="1200" dirty="0">
                <a:latin typeface="Arial" panose="020B0604020202020204" pitchFamily="34" charset="0"/>
                <a:cs typeface="Arial" panose="020B0604020202020204" pitchFamily="34" charset="0"/>
              </a:rPr>
              <a:t>Docteur Christian SYLVAIN, président du conseil départemental de l’Ordre national des médecins,</a:t>
            </a:r>
          </a:p>
          <a:p>
            <a:pPr marL="628650" lvl="1" indent="-171450" algn="just">
              <a:spcBef>
                <a:spcPts val="300"/>
              </a:spcBef>
              <a:spcAft>
                <a:spcPts val="300"/>
              </a:spcAft>
              <a:buFont typeface="Arial" panose="020B0604020202020204" pitchFamily="34" charset="0"/>
              <a:buChar char="•"/>
            </a:pPr>
            <a:r>
              <a:rPr lang="fr-FR" sz="1200" dirty="0">
                <a:latin typeface="Arial" panose="020B0604020202020204" pitchFamily="34" charset="0"/>
                <a:cs typeface="Arial" panose="020B0604020202020204" pitchFamily="34" charset="0"/>
              </a:rPr>
              <a:t>Monsieur Cyril MOULIN, président du conseil départemental de l’Ordre national des infirmiers, </a:t>
            </a:r>
            <a:endParaRPr lang="fr-FR" sz="1200" dirty="0">
              <a:solidFill>
                <a:srgbClr val="FF0000"/>
              </a:solidFill>
              <a:latin typeface="Arial" panose="020B0604020202020204" pitchFamily="34" charset="0"/>
              <a:cs typeface="Arial" panose="020B0604020202020204" pitchFamily="34" charset="0"/>
            </a:endParaRPr>
          </a:p>
          <a:p>
            <a:pPr marL="628650" lvl="1" indent="-171450" algn="just">
              <a:spcBef>
                <a:spcPts val="300"/>
              </a:spcBef>
              <a:spcAft>
                <a:spcPts val="300"/>
              </a:spcAft>
              <a:buFont typeface="Arial" panose="020B0604020202020204" pitchFamily="34" charset="0"/>
              <a:buChar char="•"/>
            </a:pPr>
            <a:r>
              <a:rPr lang="fr-FR" sz="1200" dirty="0">
                <a:latin typeface="Arial" panose="020B0604020202020204" pitchFamily="34" charset="0"/>
                <a:cs typeface="Arial" panose="020B0604020202020204" pitchFamily="34" charset="0"/>
              </a:rPr>
              <a:t>Docteur Dominique ROSSI, président de la communauté professionnelle territoriale de santé, (CPTS) du bassin vésulien,</a:t>
            </a:r>
          </a:p>
          <a:p>
            <a:pPr marL="628650" lvl="1" indent="-171450" algn="just">
              <a:spcBef>
                <a:spcPts val="300"/>
              </a:spcBef>
              <a:spcAft>
                <a:spcPts val="300"/>
              </a:spcAft>
              <a:buFont typeface="Arial" panose="020B0604020202020204" pitchFamily="34" charset="0"/>
              <a:buChar char="•"/>
            </a:pPr>
            <a:r>
              <a:rPr lang="fr-FR" sz="1200" dirty="0">
                <a:latin typeface="Arial" panose="020B0604020202020204" pitchFamily="34" charset="0"/>
                <a:cs typeface="Arial" panose="020B0604020202020204" pitchFamily="34" charset="0"/>
              </a:rPr>
              <a:t>Docteur Marie-Paule PERLES, présidente de la communauté professionnelle territoriale de santé, (CPTS) du bassin du Pays de Lure,</a:t>
            </a:r>
          </a:p>
          <a:p>
            <a:pPr marL="628650" lvl="1" indent="-171450" algn="just">
              <a:spcBef>
                <a:spcPts val="300"/>
              </a:spcBef>
              <a:spcAft>
                <a:spcPts val="300"/>
              </a:spcAft>
              <a:buFont typeface="Arial" panose="020B0604020202020204" pitchFamily="34" charset="0"/>
              <a:buChar char="•"/>
            </a:pPr>
            <a:r>
              <a:rPr lang="fr-FR" sz="1200" dirty="0">
                <a:latin typeface="Arial" panose="020B0604020202020204" pitchFamily="34" charset="0"/>
                <a:cs typeface="Arial" panose="020B0604020202020204" pitchFamily="34" charset="0"/>
              </a:rPr>
              <a:t>Docteur Martial OLIVIER-KOEHRET, président de la communauté professionnelle territoriale de santé, (CPTS) du bassin de Luxeuil.</a:t>
            </a:r>
          </a:p>
        </p:txBody>
      </p:sp>
    </p:spTree>
    <p:extLst>
      <p:ext uri="{BB962C8B-B14F-4D97-AF65-F5344CB8AC3E}">
        <p14:creationId xmlns:p14="http://schemas.microsoft.com/office/powerpoint/2010/main" val="2184496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2E45BA-7B05-D1A1-F92E-950E2E4A4B6F}"/>
              </a:ext>
            </a:extLst>
          </p:cNvPr>
          <p:cNvSpPr>
            <a:spLocks noGrp="1"/>
          </p:cNvSpPr>
          <p:nvPr>
            <p:ph type="title"/>
          </p:nvPr>
        </p:nvSpPr>
        <p:spPr>
          <a:xfrm>
            <a:off x="1062606" y="73302"/>
            <a:ext cx="10972800" cy="944615"/>
          </a:xfrm>
        </p:spPr>
        <p:txBody>
          <a:bodyPr>
            <a:noAutofit/>
          </a:bodyPr>
          <a:lstStyle/>
          <a:p>
            <a:pPr algn="r"/>
            <a:r>
              <a:rPr lang="fr-FR" sz="2400" b="1" dirty="0">
                <a:solidFill>
                  <a:schemeClr val="bg1"/>
                </a:solidFill>
                <a:latin typeface="Arial" panose="020B0604020202020204" pitchFamily="34" charset="0"/>
                <a:cs typeface="Arial" panose="020B0604020202020204" pitchFamily="34" charset="0"/>
              </a:rPr>
              <a:t>Réflexion autour de l’évacuation de certaines victimes </a:t>
            </a:r>
            <a:br>
              <a:rPr lang="fr-FR" sz="2400" b="1" dirty="0">
                <a:solidFill>
                  <a:schemeClr val="bg1"/>
                </a:solidFill>
                <a:latin typeface="Arial" panose="020B0604020202020204" pitchFamily="34" charset="0"/>
                <a:cs typeface="Arial" panose="020B0604020202020204" pitchFamily="34" charset="0"/>
              </a:rPr>
            </a:br>
            <a:r>
              <a:rPr lang="fr-FR" sz="2400" b="1" dirty="0">
                <a:solidFill>
                  <a:schemeClr val="bg1"/>
                </a:solidFill>
                <a:latin typeface="Arial" panose="020B0604020202020204" pitchFamily="34" charset="0"/>
                <a:cs typeface="Arial" panose="020B0604020202020204" pitchFamily="34" charset="0"/>
              </a:rPr>
              <a:t>hors Service d’Accueil des Urgences</a:t>
            </a:r>
            <a:endParaRPr lang="fr-FR" sz="2400" b="1" dirty="0"/>
          </a:p>
        </p:txBody>
      </p:sp>
      <p:sp>
        <p:nvSpPr>
          <p:cNvPr id="3" name="Espace réservé du contenu 2">
            <a:extLst>
              <a:ext uri="{FF2B5EF4-FFF2-40B4-BE49-F238E27FC236}">
                <a16:creationId xmlns:a16="http://schemas.microsoft.com/office/drawing/2014/main" id="{BA9A09EC-DC22-2599-3EE9-6CB9B82CF047}"/>
              </a:ext>
            </a:extLst>
          </p:cNvPr>
          <p:cNvSpPr>
            <a:spLocks noGrp="1"/>
          </p:cNvSpPr>
          <p:nvPr>
            <p:ph idx="1"/>
          </p:nvPr>
        </p:nvSpPr>
        <p:spPr>
          <a:xfrm>
            <a:off x="405441" y="1557073"/>
            <a:ext cx="11326483" cy="4525963"/>
          </a:xfrm>
        </p:spPr>
        <p:txBody>
          <a:bodyPr>
            <a:normAutofit/>
          </a:bodyPr>
          <a:lstStyle/>
          <a:p>
            <a:pPr marL="0" indent="0">
              <a:buNone/>
            </a:pPr>
            <a:r>
              <a:rPr lang="fr-FR" sz="2000" dirty="0">
                <a:latin typeface="Arial" panose="020B0604020202020204" pitchFamily="34" charset="0"/>
                <a:cs typeface="Arial" panose="020B0604020202020204" pitchFamily="34" charset="0"/>
              </a:rPr>
              <a:t>Le dernier texte sur la réforme des transports sanitaires urgents précise cette possibilité : </a:t>
            </a:r>
          </a:p>
          <a:p>
            <a:pPr marL="0" indent="0">
              <a:buNone/>
            </a:pPr>
            <a:endParaRPr lang="fr-FR" sz="2000" dirty="0">
              <a:latin typeface="Arial" panose="020B0604020202020204" pitchFamily="34" charset="0"/>
              <a:cs typeface="Arial" panose="020B0604020202020204" pitchFamily="34" charset="0"/>
            </a:endParaRPr>
          </a:p>
          <a:p>
            <a:pPr marL="0" indent="0">
              <a:buNone/>
            </a:pPr>
            <a:r>
              <a:rPr lang="fr-FR" sz="2000" dirty="0">
                <a:latin typeface="Arial" panose="020B0604020202020204" pitchFamily="34" charset="0"/>
                <a:cs typeface="Arial" panose="020B0604020202020204" pitchFamily="34" charset="0"/>
              </a:rPr>
              <a:t>« Les SAMU organisent, le cas échéant, le transport dans un établissement public ou privé ou </a:t>
            </a:r>
            <a:r>
              <a:rPr lang="fr-FR" sz="2000" dirty="0">
                <a:solidFill>
                  <a:srgbClr val="FF0000"/>
                </a:solidFill>
                <a:latin typeface="Arial" panose="020B0604020202020204" pitchFamily="34" charset="0"/>
                <a:cs typeface="Arial" panose="020B0604020202020204" pitchFamily="34" charset="0"/>
              </a:rPr>
              <a:t>dans un lieu de soins au sein du secteur ambulatoire figurant sur la liste arrêtée par le directeur général de l'agence régionale de santé </a:t>
            </a:r>
            <a:r>
              <a:rPr lang="fr-FR" sz="2000" dirty="0">
                <a:latin typeface="Arial" panose="020B0604020202020204" pitchFamily="34" charset="0"/>
                <a:cs typeface="Arial" panose="020B0604020202020204" pitchFamily="34" charset="0"/>
              </a:rPr>
              <a:t>en faisant appel à un service public ou à une entreprise privée de transports sanitaires . »</a:t>
            </a:r>
          </a:p>
          <a:p>
            <a:pPr marL="0" indent="0">
              <a:buNone/>
            </a:pPr>
            <a:endParaRPr lang="fr-FR" sz="2000" dirty="0">
              <a:latin typeface="Arial" panose="020B0604020202020204" pitchFamily="34" charset="0"/>
              <a:cs typeface="Arial" panose="020B0604020202020204" pitchFamily="34" charset="0"/>
            </a:endParaRPr>
          </a:p>
          <a:p>
            <a:pPr marL="0" indent="0">
              <a:buNone/>
            </a:pPr>
            <a:r>
              <a:rPr lang="fr-FR" sz="2000" dirty="0">
                <a:latin typeface="Arial" panose="020B0604020202020204" pitchFamily="34" charset="0"/>
                <a:cs typeface="Arial" panose="020B0604020202020204" pitchFamily="34" charset="0"/>
              </a:rPr>
              <a:t>Sans oublier la possibilité qu’un transporteur puisse également être mobilisé pour réaliser un transport dans le prolongement de l’intervention d’un SDIS, y compris depuis un lieu de soins où est organisé ce relais.</a:t>
            </a:r>
          </a:p>
          <a:p>
            <a:pPr marL="0" indent="0">
              <a:buNone/>
            </a:pPr>
            <a:endParaRPr lang="fr-FR" sz="2000" dirty="0">
              <a:latin typeface="Arial" panose="020B0604020202020204" pitchFamily="34" charset="0"/>
              <a:cs typeface="Arial" panose="020B0604020202020204" pitchFamily="34" charset="0"/>
            </a:endParaRPr>
          </a:p>
          <a:p>
            <a:pPr marL="0" indent="0">
              <a:buNone/>
            </a:pPr>
            <a:r>
              <a:rPr lang="fr-FR" sz="2000" dirty="0">
                <a:latin typeface="Arial" panose="020B0604020202020204" pitchFamily="34" charset="0"/>
                <a:cs typeface="Arial" panose="020B0604020202020204" pitchFamily="34" charset="0"/>
              </a:rPr>
              <a:t>Les modalités du relais doivent être précisé dans la convention tripartite.</a:t>
            </a:r>
          </a:p>
        </p:txBody>
      </p:sp>
    </p:spTree>
    <p:extLst>
      <p:ext uri="{BB962C8B-B14F-4D97-AF65-F5344CB8AC3E}">
        <p14:creationId xmlns:p14="http://schemas.microsoft.com/office/powerpoint/2010/main" val="3758713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1815FF4-7B2D-465B-842E-CC1B540E070B}"/>
              </a:ext>
            </a:extLst>
          </p:cNvPr>
          <p:cNvSpPr txBox="1"/>
          <p:nvPr/>
        </p:nvSpPr>
        <p:spPr>
          <a:xfrm>
            <a:off x="3614468" y="3167390"/>
            <a:ext cx="6426515" cy="646331"/>
          </a:xfrm>
          <a:prstGeom prst="rect">
            <a:avLst/>
          </a:prstGeom>
          <a:noFill/>
        </p:spPr>
        <p:txBody>
          <a:bodyPr wrap="square">
            <a:spAutoFit/>
          </a:bodyPr>
          <a:lstStyle/>
          <a:p>
            <a:pPr marL="342900" lvl="1" indent="0" algn="ctr">
              <a:buNone/>
            </a:pPr>
            <a:r>
              <a:rPr lang="fr-FR" sz="3600" b="1" dirty="0">
                <a:solidFill>
                  <a:schemeClr val="bg1"/>
                </a:solidFill>
                <a:latin typeface="Arial" panose="020B0604020202020204" pitchFamily="34" charset="0"/>
                <a:cs typeface="Arial" panose="020B0604020202020204" pitchFamily="34" charset="0"/>
              </a:rPr>
              <a:t>Merci pour votre attention</a:t>
            </a:r>
          </a:p>
        </p:txBody>
      </p:sp>
    </p:spTree>
    <p:extLst>
      <p:ext uri="{BB962C8B-B14F-4D97-AF65-F5344CB8AC3E}">
        <p14:creationId xmlns:p14="http://schemas.microsoft.com/office/powerpoint/2010/main" val="3617593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Graphique 2">
            <a:extLst>
              <a:ext uri="{FF2B5EF4-FFF2-40B4-BE49-F238E27FC236}">
                <a16:creationId xmlns:a16="http://schemas.microsoft.com/office/drawing/2014/main" id="{E16C4CEC-EF87-4659-B7C7-0C89021F58A0}"/>
              </a:ext>
            </a:extLst>
          </p:cNvPr>
          <p:cNvGraphicFramePr>
            <a:graphicFrameLocks/>
          </p:cNvGraphicFramePr>
          <p:nvPr>
            <p:extLst>
              <p:ext uri="{D42A27DB-BD31-4B8C-83A1-F6EECF244321}">
                <p14:modId xmlns:p14="http://schemas.microsoft.com/office/powerpoint/2010/main" val="1905549644"/>
              </p:ext>
            </p:extLst>
          </p:nvPr>
        </p:nvGraphicFramePr>
        <p:xfrm>
          <a:off x="1623093" y="1342004"/>
          <a:ext cx="9040857" cy="35548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leau 3">
            <a:extLst>
              <a:ext uri="{FF2B5EF4-FFF2-40B4-BE49-F238E27FC236}">
                <a16:creationId xmlns:a16="http://schemas.microsoft.com/office/drawing/2014/main" id="{DCCA61BA-1107-44DF-B0B8-2A7061B49BAB}"/>
              </a:ext>
            </a:extLst>
          </p:cNvPr>
          <p:cNvGraphicFramePr>
            <a:graphicFrameLocks noGrp="1"/>
          </p:cNvGraphicFramePr>
          <p:nvPr>
            <p:extLst>
              <p:ext uri="{D42A27DB-BD31-4B8C-83A1-F6EECF244321}">
                <p14:modId xmlns:p14="http://schemas.microsoft.com/office/powerpoint/2010/main" val="3543483593"/>
              </p:ext>
            </p:extLst>
          </p:nvPr>
        </p:nvGraphicFramePr>
        <p:xfrm>
          <a:off x="925262" y="5209978"/>
          <a:ext cx="9802566" cy="1503694"/>
        </p:xfrm>
        <a:graphic>
          <a:graphicData uri="http://schemas.openxmlformats.org/drawingml/2006/table">
            <a:tbl>
              <a:tblPr/>
              <a:tblGrid>
                <a:gridCol w="689628">
                  <a:extLst>
                    <a:ext uri="{9D8B030D-6E8A-4147-A177-3AD203B41FA5}">
                      <a16:colId xmlns:a16="http://schemas.microsoft.com/office/drawing/2014/main" val="58081326"/>
                    </a:ext>
                  </a:extLst>
                </a:gridCol>
                <a:gridCol w="689628">
                  <a:extLst>
                    <a:ext uri="{9D8B030D-6E8A-4147-A177-3AD203B41FA5}">
                      <a16:colId xmlns:a16="http://schemas.microsoft.com/office/drawing/2014/main" val="3924051300"/>
                    </a:ext>
                  </a:extLst>
                </a:gridCol>
                <a:gridCol w="689628">
                  <a:extLst>
                    <a:ext uri="{9D8B030D-6E8A-4147-A177-3AD203B41FA5}">
                      <a16:colId xmlns:a16="http://schemas.microsoft.com/office/drawing/2014/main" val="766539239"/>
                    </a:ext>
                  </a:extLst>
                </a:gridCol>
                <a:gridCol w="689628">
                  <a:extLst>
                    <a:ext uri="{9D8B030D-6E8A-4147-A177-3AD203B41FA5}">
                      <a16:colId xmlns:a16="http://schemas.microsoft.com/office/drawing/2014/main" val="528356556"/>
                    </a:ext>
                  </a:extLst>
                </a:gridCol>
                <a:gridCol w="689628">
                  <a:extLst>
                    <a:ext uri="{9D8B030D-6E8A-4147-A177-3AD203B41FA5}">
                      <a16:colId xmlns:a16="http://schemas.microsoft.com/office/drawing/2014/main" val="415367809"/>
                    </a:ext>
                  </a:extLst>
                </a:gridCol>
                <a:gridCol w="689628">
                  <a:extLst>
                    <a:ext uri="{9D8B030D-6E8A-4147-A177-3AD203B41FA5}">
                      <a16:colId xmlns:a16="http://schemas.microsoft.com/office/drawing/2014/main" val="2770489144"/>
                    </a:ext>
                  </a:extLst>
                </a:gridCol>
                <a:gridCol w="689628">
                  <a:extLst>
                    <a:ext uri="{9D8B030D-6E8A-4147-A177-3AD203B41FA5}">
                      <a16:colId xmlns:a16="http://schemas.microsoft.com/office/drawing/2014/main" val="2776404152"/>
                    </a:ext>
                  </a:extLst>
                </a:gridCol>
                <a:gridCol w="689628">
                  <a:extLst>
                    <a:ext uri="{9D8B030D-6E8A-4147-A177-3AD203B41FA5}">
                      <a16:colId xmlns:a16="http://schemas.microsoft.com/office/drawing/2014/main" val="2300479031"/>
                    </a:ext>
                  </a:extLst>
                </a:gridCol>
                <a:gridCol w="689628">
                  <a:extLst>
                    <a:ext uri="{9D8B030D-6E8A-4147-A177-3AD203B41FA5}">
                      <a16:colId xmlns:a16="http://schemas.microsoft.com/office/drawing/2014/main" val="1200503151"/>
                    </a:ext>
                  </a:extLst>
                </a:gridCol>
                <a:gridCol w="689628">
                  <a:extLst>
                    <a:ext uri="{9D8B030D-6E8A-4147-A177-3AD203B41FA5}">
                      <a16:colId xmlns:a16="http://schemas.microsoft.com/office/drawing/2014/main" val="1462376586"/>
                    </a:ext>
                  </a:extLst>
                </a:gridCol>
                <a:gridCol w="689628">
                  <a:extLst>
                    <a:ext uri="{9D8B030D-6E8A-4147-A177-3AD203B41FA5}">
                      <a16:colId xmlns:a16="http://schemas.microsoft.com/office/drawing/2014/main" val="423016173"/>
                    </a:ext>
                  </a:extLst>
                </a:gridCol>
                <a:gridCol w="738886">
                  <a:extLst>
                    <a:ext uri="{9D8B030D-6E8A-4147-A177-3AD203B41FA5}">
                      <a16:colId xmlns:a16="http://schemas.microsoft.com/office/drawing/2014/main" val="3903089312"/>
                    </a:ext>
                  </a:extLst>
                </a:gridCol>
                <a:gridCol w="738886">
                  <a:extLst>
                    <a:ext uri="{9D8B030D-6E8A-4147-A177-3AD203B41FA5}">
                      <a16:colId xmlns:a16="http://schemas.microsoft.com/office/drawing/2014/main" val="1984223127"/>
                    </a:ext>
                  </a:extLst>
                </a:gridCol>
                <a:gridCol w="738886">
                  <a:extLst>
                    <a:ext uri="{9D8B030D-6E8A-4147-A177-3AD203B41FA5}">
                      <a16:colId xmlns:a16="http://schemas.microsoft.com/office/drawing/2014/main" val="1923204853"/>
                    </a:ext>
                  </a:extLst>
                </a:gridCol>
              </a:tblGrid>
              <a:tr h="471308">
                <a:tc>
                  <a:txBody>
                    <a:bodyPr/>
                    <a:lstStyle/>
                    <a:p>
                      <a:pPr algn="l" fontAlgn="b"/>
                      <a:endParaRPr lang="fr-FR" sz="1000" b="0" i="0" u="none" strike="noStrike">
                        <a:effectLst/>
                        <a:latin typeface="Arial" panose="020B0604020202020204" pitchFamily="34" charset="0"/>
                      </a:endParaRPr>
                    </a:p>
                  </a:txBody>
                  <a:tcPr marL="8910" marR="8910" marT="891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rgbClr val="000000"/>
                          </a:solidFill>
                          <a:effectLst/>
                          <a:latin typeface="Arial" panose="020B0604020202020204" pitchFamily="34" charset="0"/>
                        </a:rPr>
                        <a:t>2009</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rgbClr val="000000"/>
                          </a:solidFill>
                          <a:effectLst/>
                          <a:latin typeface="Arial" panose="020B0604020202020204" pitchFamily="34" charset="0"/>
                        </a:rPr>
                        <a:t>2010</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rgbClr val="000000"/>
                          </a:solidFill>
                          <a:effectLst/>
                          <a:latin typeface="Arial" panose="020B0604020202020204" pitchFamily="34" charset="0"/>
                        </a:rPr>
                        <a:t>2011</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rgbClr val="000000"/>
                          </a:solidFill>
                          <a:effectLst/>
                          <a:latin typeface="Arial" panose="020B0604020202020204" pitchFamily="34" charset="0"/>
                        </a:rPr>
                        <a:t>2012</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Arial" panose="020B0604020202020204" pitchFamily="34" charset="0"/>
                        </a:rPr>
                        <a:t>2013</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rgbClr val="000000"/>
                          </a:solidFill>
                          <a:effectLst/>
                          <a:latin typeface="Arial" panose="020B0604020202020204" pitchFamily="34" charset="0"/>
                        </a:rPr>
                        <a:t>2014</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Arial" panose="020B0604020202020204" pitchFamily="34" charset="0"/>
                        </a:rPr>
                        <a:t>2015</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Arial" panose="020B0604020202020204" pitchFamily="34" charset="0"/>
                        </a:rPr>
                        <a:t>2016</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Arial" panose="020B0604020202020204" pitchFamily="34" charset="0"/>
                        </a:rPr>
                        <a:t>2017</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Arial" panose="020B0604020202020204" pitchFamily="34" charset="0"/>
                        </a:rPr>
                        <a:t>2018</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a:solidFill>
                            <a:srgbClr val="000000"/>
                          </a:solidFill>
                          <a:effectLst/>
                          <a:latin typeface="Arial" panose="020B0604020202020204" pitchFamily="34" charset="0"/>
                        </a:rPr>
                        <a:t>2019</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rgbClr val="000000"/>
                          </a:solidFill>
                          <a:effectLst/>
                          <a:latin typeface="Arial" panose="020B0604020202020204" pitchFamily="34" charset="0"/>
                        </a:rPr>
                        <a:t>2020</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r-FR" sz="1400" b="0" i="0" u="none" strike="noStrike" dirty="0">
                          <a:solidFill>
                            <a:srgbClr val="000000"/>
                          </a:solidFill>
                          <a:effectLst/>
                          <a:latin typeface="Arial" panose="020B0604020202020204" pitchFamily="34" charset="0"/>
                        </a:rPr>
                        <a:t>2021</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9405218"/>
                  </a:ext>
                </a:extLst>
              </a:tr>
              <a:tr h="561078">
                <a:tc>
                  <a:txBody>
                    <a:bodyPr/>
                    <a:lstStyle/>
                    <a:p>
                      <a:pPr algn="ctr" rtl="0" fontAlgn="b"/>
                      <a:r>
                        <a:rPr lang="fr-FR" sz="1300" b="0" i="0" u="none" strike="noStrike" dirty="0">
                          <a:solidFill>
                            <a:srgbClr val="FFFFFF"/>
                          </a:solidFill>
                          <a:effectLst/>
                          <a:latin typeface="Arial" panose="020B0604020202020204" pitchFamily="34" charset="0"/>
                        </a:rPr>
                        <a:t>SAP</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b"/>
                      <a:r>
                        <a:rPr lang="fr-FR" sz="1400" b="0" i="0" u="none" strike="noStrike" dirty="0">
                          <a:solidFill>
                            <a:srgbClr val="FFFFFF"/>
                          </a:solidFill>
                          <a:effectLst/>
                          <a:latin typeface="Arial" panose="020B0604020202020204" pitchFamily="34" charset="0"/>
                        </a:rPr>
                        <a:t>11653</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b"/>
                      <a:r>
                        <a:rPr lang="fr-FR" sz="1400" b="0" i="0" u="none" strike="noStrike" dirty="0">
                          <a:solidFill>
                            <a:srgbClr val="FFFFFF"/>
                          </a:solidFill>
                          <a:effectLst/>
                          <a:latin typeface="Arial" panose="020B0604020202020204" pitchFamily="34" charset="0"/>
                        </a:rPr>
                        <a:t>12146</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b"/>
                      <a:r>
                        <a:rPr lang="fr-FR" sz="1400" b="0" i="0" u="none" strike="noStrike" dirty="0">
                          <a:solidFill>
                            <a:srgbClr val="FFFFFF"/>
                          </a:solidFill>
                          <a:effectLst/>
                          <a:latin typeface="Arial" panose="020B0604020202020204" pitchFamily="34" charset="0"/>
                        </a:rPr>
                        <a:t>12612</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b"/>
                      <a:r>
                        <a:rPr lang="fr-FR" sz="1400" b="0" i="0" u="none" strike="noStrike" dirty="0">
                          <a:solidFill>
                            <a:srgbClr val="FFFFFF"/>
                          </a:solidFill>
                          <a:effectLst/>
                          <a:latin typeface="Arial" panose="020B0604020202020204" pitchFamily="34" charset="0"/>
                        </a:rPr>
                        <a:t>12760</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b"/>
                      <a:r>
                        <a:rPr lang="fr-FR" sz="1400" b="0" i="0" u="none" strike="noStrike" dirty="0">
                          <a:solidFill>
                            <a:srgbClr val="FFFFFF"/>
                          </a:solidFill>
                          <a:effectLst/>
                          <a:latin typeface="Arial" panose="020B0604020202020204" pitchFamily="34" charset="0"/>
                        </a:rPr>
                        <a:t>12410</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b"/>
                      <a:r>
                        <a:rPr lang="fr-FR" sz="1400" b="0" i="0" u="none" strike="noStrike" dirty="0">
                          <a:solidFill>
                            <a:srgbClr val="FFFFFF"/>
                          </a:solidFill>
                          <a:effectLst/>
                          <a:latin typeface="Arial" panose="020B0604020202020204" pitchFamily="34" charset="0"/>
                        </a:rPr>
                        <a:t>13162</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b"/>
                      <a:r>
                        <a:rPr lang="fr-FR" sz="1400" b="0" i="0" u="none" strike="noStrike" dirty="0">
                          <a:solidFill>
                            <a:srgbClr val="FFFFFF"/>
                          </a:solidFill>
                          <a:effectLst/>
                          <a:latin typeface="Arial" panose="020B0604020202020204" pitchFamily="34" charset="0"/>
                        </a:rPr>
                        <a:t>14249</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b"/>
                      <a:r>
                        <a:rPr lang="fr-FR" sz="1400" b="0" i="0" u="none" strike="noStrike" dirty="0">
                          <a:solidFill>
                            <a:srgbClr val="FFFFFF"/>
                          </a:solidFill>
                          <a:effectLst/>
                          <a:latin typeface="Arial" panose="020B0604020202020204" pitchFamily="34" charset="0"/>
                        </a:rPr>
                        <a:t>14588</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b"/>
                      <a:r>
                        <a:rPr lang="fr-FR" sz="1400" b="0" i="0" u="none" strike="noStrike" dirty="0">
                          <a:solidFill>
                            <a:srgbClr val="FFFFFF"/>
                          </a:solidFill>
                          <a:effectLst/>
                          <a:latin typeface="Arial" panose="020B0604020202020204" pitchFamily="34" charset="0"/>
                        </a:rPr>
                        <a:t>14416</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b"/>
                      <a:r>
                        <a:rPr lang="fr-FR" sz="1400" b="0" i="0" u="none" strike="noStrike" dirty="0">
                          <a:solidFill>
                            <a:srgbClr val="FFFFFF"/>
                          </a:solidFill>
                          <a:effectLst/>
                          <a:latin typeface="Arial" panose="020B0604020202020204" pitchFamily="34" charset="0"/>
                        </a:rPr>
                        <a:t>15369</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b"/>
                      <a:r>
                        <a:rPr lang="fr-FR" sz="1400" b="0" i="0" u="none" strike="noStrike" dirty="0">
                          <a:solidFill>
                            <a:srgbClr val="FFFFFF"/>
                          </a:solidFill>
                          <a:effectLst/>
                          <a:latin typeface="Arial" panose="020B0604020202020204" pitchFamily="34" charset="0"/>
                        </a:rPr>
                        <a:t>14476</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b"/>
                      <a:r>
                        <a:rPr lang="fr-FR" sz="1400" b="0" i="0" u="none" strike="noStrike" dirty="0">
                          <a:solidFill>
                            <a:srgbClr val="FFFFFF"/>
                          </a:solidFill>
                          <a:effectLst/>
                          <a:latin typeface="Arial" panose="020B0604020202020204" pitchFamily="34" charset="0"/>
                        </a:rPr>
                        <a:t>13617</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rtl="0" fontAlgn="b"/>
                      <a:r>
                        <a:rPr lang="fr-FR" sz="1400" b="0" i="0" u="none" strike="noStrike" dirty="0">
                          <a:solidFill>
                            <a:srgbClr val="FFFFFF"/>
                          </a:solidFill>
                          <a:effectLst/>
                          <a:latin typeface="Arial" panose="020B0604020202020204" pitchFamily="34" charset="0"/>
                        </a:rPr>
                        <a:t>15462</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4008051574"/>
                  </a:ext>
                </a:extLst>
              </a:tr>
              <a:tr h="471308">
                <a:tc>
                  <a:txBody>
                    <a:bodyPr/>
                    <a:lstStyle/>
                    <a:p>
                      <a:pPr algn="l" fontAlgn="b"/>
                      <a:endParaRPr lang="fr-FR" sz="1000" b="0" i="0" u="none" strike="noStrike">
                        <a:effectLst/>
                        <a:latin typeface="Arial" panose="020B0604020202020204" pitchFamily="34" charset="0"/>
                      </a:endParaRPr>
                    </a:p>
                  </a:txBody>
                  <a:tcPr marL="8910" marR="8910" marT="891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fr-FR" sz="1400" b="1" i="0" u="none" strike="noStrike">
                          <a:solidFill>
                            <a:srgbClr val="000000"/>
                          </a:solidFill>
                          <a:effectLst/>
                          <a:latin typeface="Arial" panose="020B0604020202020204" pitchFamily="34" charset="0"/>
                        </a:rPr>
                        <a:t>5,30%</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rtl="0" fontAlgn="ctr"/>
                      <a:r>
                        <a:rPr lang="fr-FR" sz="1400" b="1" i="0" u="none" strike="noStrike">
                          <a:solidFill>
                            <a:srgbClr val="000000"/>
                          </a:solidFill>
                          <a:effectLst/>
                          <a:latin typeface="Arial" panose="020B0604020202020204" pitchFamily="34" charset="0"/>
                        </a:rPr>
                        <a:t>4,20%</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rtl="0" fontAlgn="ctr"/>
                      <a:r>
                        <a:rPr lang="fr-FR" sz="1400" b="1" i="0" u="none" strike="noStrike">
                          <a:solidFill>
                            <a:srgbClr val="000000"/>
                          </a:solidFill>
                          <a:effectLst/>
                          <a:latin typeface="Arial" panose="020B0604020202020204" pitchFamily="34" charset="0"/>
                        </a:rPr>
                        <a:t>3,82%</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rtl="0" fontAlgn="ctr"/>
                      <a:r>
                        <a:rPr lang="fr-FR" sz="1400" b="1" i="0" u="none" strike="noStrike">
                          <a:solidFill>
                            <a:srgbClr val="000000"/>
                          </a:solidFill>
                          <a:effectLst/>
                          <a:latin typeface="Arial" panose="020B0604020202020204" pitchFamily="34" charset="0"/>
                        </a:rPr>
                        <a:t>1,19%</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rtl="0" fontAlgn="ctr"/>
                      <a:r>
                        <a:rPr lang="fr-FR" sz="1400" b="1" i="0" u="none" strike="noStrike" dirty="0">
                          <a:solidFill>
                            <a:srgbClr val="FFFF00"/>
                          </a:solidFill>
                          <a:effectLst/>
                          <a:latin typeface="Arial" panose="020B0604020202020204" pitchFamily="34" charset="0"/>
                        </a:rPr>
                        <a:t>-2,74%</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rtl="0" fontAlgn="ctr"/>
                      <a:r>
                        <a:rPr lang="fr-FR" sz="1400" b="1" i="0" u="none" strike="noStrike" dirty="0">
                          <a:solidFill>
                            <a:srgbClr val="000000"/>
                          </a:solidFill>
                          <a:effectLst/>
                          <a:latin typeface="Arial" panose="020B0604020202020204" pitchFamily="34" charset="0"/>
                        </a:rPr>
                        <a:t>6,06%</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rtl="0" fontAlgn="ctr"/>
                      <a:r>
                        <a:rPr lang="fr-FR" sz="1400" b="1" i="0" u="none" strike="noStrike">
                          <a:solidFill>
                            <a:srgbClr val="000000"/>
                          </a:solidFill>
                          <a:effectLst/>
                          <a:latin typeface="Arial" panose="020B0604020202020204" pitchFamily="34" charset="0"/>
                        </a:rPr>
                        <a:t>8,26%</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rtl="0" fontAlgn="ctr"/>
                      <a:r>
                        <a:rPr lang="fr-FR" sz="1400" b="1" i="0" u="none" strike="noStrike">
                          <a:solidFill>
                            <a:srgbClr val="000000"/>
                          </a:solidFill>
                          <a:effectLst/>
                          <a:latin typeface="Arial" panose="020B0604020202020204" pitchFamily="34" charset="0"/>
                        </a:rPr>
                        <a:t>2,38%</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rtl="0" fontAlgn="ctr"/>
                      <a:r>
                        <a:rPr lang="fr-FR" sz="1400" b="0" i="0" u="none" strike="noStrike" dirty="0">
                          <a:solidFill>
                            <a:srgbClr val="FFFF00"/>
                          </a:solidFill>
                          <a:effectLst/>
                          <a:latin typeface="Arial" panose="020B0604020202020204" pitchFamily="34" charset="0"/>
                        </a:rPr>
                        <a:t>-1,18%</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rtl="0" fontAlgn="ctr"/>
                      <a:r>
                        <a:rPr lang="fr-FR" sz="1400" b="1" i="0" u="none" strike="noStrike" dirty="0">
                          <a:solidFill>
                            <a:srgbClr val="000000"/>
                          </a:solidFill>
                          <a:effectLst/>
                          <a:latin typeface="Arial" panose="020B0604020202020204" pitchFamily="34" charset="0"/>
                        </a:rPr>
                        <a:t>6,61%</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rtl="0" fontAlgn="ctr"/>
                      <a:r>
                        <a:rPr lang="fr-FR" sz="1400" b="0" i="0" u="none" strike="noStrike" dirty="0">
                          <a:solidFill>
                            <a:srgbClr val="FFFF00"/>
                          </a:solidFill>
                          <a:effectLst/>
                          <a:latin typeface="Arial" panose="020B0604020202020204" pitchFamily="34" charset="0"/>
                        </a:rPr>
                        <a:t>-5,80%</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rtl="0" fontAlgn="ctr"/>
                      <a:r>
                        <a:rPr lang="fr-FR" sz="1400" b="0" i="0" u="none" strike="noStrike" dirty="0">
                          <a:solidFill>
                            <a:srgbClr val="FFFF00"/>
                          </a:solidFill>
                          <a:effectLst/>
                          <a:latin typeface="Arial" panose="020B0604020202020204" pitchFamily="34" charset="0"/>
                        </a:rPr>
                        <a:t>-5,90%</a:t>
                      </a:r>
                    </a:p>
                  </a:txBody>
                  <a:tcPr marL="8910" marR="8910" marT="89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rtl="0" fontAlgn="ctr"/>
                      <a:r>
                        <a:rPr lang="fr-FR" sz="1400" b="0" i="0" u="none" strike="noStrike" dirty="0">
                          <a:solidFill>
                            <a:srgbClr val="FF0000"/>
                          </a:solidFill>
                          <a:effectLst/>
                          <a:latin typeface="Arial" panose="020B0604020202020204" pitchFamily="34" charset="0"/>
                        </a:rPr>
                        <a:t>13,50%</a:t>
                      </a:r>
                    </a:p>
                  </a:txBody>
                  <a:tcPr marL="8910" marR="8910" marT="891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746584063"/>
                  </a:ext>
                </a:extLst>
              </a:tr>
            </a:tbl>
          </a:graphicData>
        </a:graphic>
      </p:graphicFrame>
      <p:sp>
        <p:nvSpPr>
          <p:cNvPr id="5" name="Rectangle 2">
            <a:extLst>
              <a:ext uri="{FF2B5EF4-FFF2-40B4-BE49-F238E27FC236}">
                <a16:creationId xmlns:a16="http://schemas.microsoft.com/office/drawing/2014/main" id="{3204351C-FF1B-4A6F-896D-BC80C5DC0567}"/>
              </a:ext>
            </a:extLst>
          </p:cNvPr>
          <p:cNvSpPr txBox="1">
            <a:spLocks noChangeArrowheads="1"/>
          </p:cNvSpPr>
          <p:nvPr/>
        </p:nvSpPr>
        <p:spPr bwMode="auto">
          <a:xfrm>
            <a:off x="3549316" y="144328"/>
            <a:ext cx="8546719" cy="765175"/>
          </a:xfrm>
          <a:prstGeom prst="rect">
            <a:avLst/>
          </a:prstGeom>
          <a:noFill/>
          <a:ln w="9525">
            <a:noFill/>
            <a:miter lim="800000"/>
            <a:headEnd/>
            <a:tailEnd/>
          </a:ln>
        </p:spPr>
        <p:txBody>
          <a:bodyPr lIns="90000" tIns="46800" rIns="90000" bIns="46800" anchor="ctr"/>
          <a:lstStyle/>
          <a:p>
            <a:pPr algn="r"/>
            <a:r>
              <a:rPr lang="fr-FR" altLang="fr-FR" sz="2400" b="1" dirty="0">
                <a:solidFill>
                  <a:schemeClr val="bg1"/>
                </a:solidFill>
              </a:rPr>
              <a:t>Evolution du secours et soins d’urgence aux personnes</a:t>
            </a:r>
          </a:p>
        </p:txBody>
      </p:sp>
    </p:spTree>
    <p:extLst>
      <p:ext uri="{BB962C8B-B14F-4D97-AF65-F5344CB8AC3E}">
        <p14:creationId xmlns:p14="http://schemas.microsoft.com/office/powerpoint/2010/main" val="4107059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Graphique 2">
            <a:extLst>
              <a:ext uri="{FF2B5EF4-FFF2-40B4-BE49-F238E27FC236}">
                <a16:creationId xmlns:a16="http://schemas.microsoft.com/office/drawing/2014/main" id="{7BF7EB31-34B8-4A8A-A965-50B656E81BBE}"/>
              </a:ext>
            </a:extLst>
          </p:cNvPr>
          <p:cNvGraphicFramePr>
            <a:graphicFrameLocks/>
          </p:cNvGraphicFramePr>
          <p:nvPr>
            <p:extLst>
              <p:ext uri="{D42A27DB-BD31-4B8C-83A1-F6EECF244321}">
                <p14:modId xmlns:p14="http://schemas.microsoft.com/office/powerpoint/2010/main" val="2932510025"/>
              </p:ext>
            </p:extLst>
          </p:nvPr>
        </p:nvGraphicFramePr>
        <p:xfrm>
          <a:off x="372295" y="1232693"/>
          <a:ext cx="11324492" cy="2869866"/>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 3">
            <a:extLst>
              <a:ext uri="{FF2B5EF4-FFF2-40B4-BE49-F238E27FC236}">
                <a16:creationId xmlns:a16="http://schemas.microsoft.com/office/drawing/2014/main" id="{71864E8B-155E-4E39-89D9-9C06BC70F9E5}"/>
              </a:ext>
            </a:extLst>
          </p:cNvPr>
          <p:cNvPicPr>
            <a:picLocks noChangeAspect="1"/>
          </p:cNvPicPr>
          <p:nvPr/>
        </p:nvPicPr>
        <p:blipFill>
          <a:blip r:embed="rId3"/>
          <a:srcRect/>
          <a:stretch>
            <a:fillRect/>
          </a:stretch>
        </p:blipFill>
        <p:spPr bwMode="auto">
          <a:xfrm>
            <a:off x="1118383" y="4242482"/>
            <a:ext cx="3621800" cy="2521261"/>
          </a:xfrm>
          <a:prstGeom prst="rect">
            <a:avLst/>
          </a:prstGeom>
          <a:noFill/>
          <a:ln w="9525">
            <a:noFill/>
            <a:miter lim="800000"/>
            <a:headEnd/>
            <a:tailEnd/>
          </a:ln>
        </p:spPr>
      </p:pic>
      <p:pic>
        <p:nvPicPr>
          <p:cNvPr id="8" name="Image 4">
            <a:extLst>
              <a:ext uri="{FF2B5EF4-FFF2-40B4-BE49-F238E27FC236}">
                <a16:creationId xmlns:a16="http://schemas.microsoft.com/office/drawing/2014/main" id="{30EFAF3B-AD12-4619-B83B-12ACD65D8F5F}"/>
              </a:ext>
            </a:extLst>
          </p:cNvPr>
          <p:cNvPicPr>
            <a:picLocks noChangeAspect="1"/>
          </p:cNvPicPr>
          <p:nvPr/>
        </p:nvPicPr>
        <p:blipFill>
          <a:blip r:embed="rId4"/>
          <a:srcRect/>
          <a:stretch>
            <a:fillRect/>
          </a:stretch>
        </p:blipFill>
        <p:spPr bwMode="auto">
          <a:xfrm>
            <a:off x="5634785" y="4242483"/>
            <a:ext cx="3374940" cy="2521260"/>
          </a:xfrm>
          <a:prstGeom prst="rect">
            <a:avLst/>
          </a:prstGeom>
          <a:noFill/>
          <a:ln w="9525">
            <a:noFill/>
            <a:miter lim="800000"/>
            <a:headEnd/>
            <a:tailEnd/>
          </a:ln>
        </p:spPr>
      </p:pic>
      <p:sp>
        <p:nvSpPr>
          <p:cNvPr id="10" name="Flèche : droite 9">
            <a:extLst>
              <a:ext uri="{FF2B5EF4-FFF2-40B4-BE49-F238E27FC236}">
                <a16:creationId xmlns:a16="http://schemas.microsoft.com/office/drawing/2014/main" id="{244554E4-98B3-4278-AA74-37FA678DABE2}"/>
              </a:ext>
            </a:extLst>
          </p:cNvPr>
          <p:cNvSpPr/>
          <p:nvPr/>
        </p:nvSpPr>
        <p:spPr>
          <a:xfrm rot="18238114">
            <a:off x="8655287" y="4434937"/>
            <a:ext cx="847679" cy="86706"/>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fontAlgn="auto">
              <a:spcBef>
                <a:spcPts val="0"/>
              </a:spcBef>
              <a:spcAft>
                <a:spcPts val="0"/>
              </a:spcAft>
              <a:defRPr/>
            </a:pPr>
            <a:endParaRPr lang="fr-FR" kern="0">
              <a:solidFill>
                <a:prstClr val="white"/>
              </a:solidFill>
              <a:latin typeface="Calibri" panose="020F0502020204030204"/>
              <a:cs typeface="+mn-cs"/>
            </a:endParaRPr>
          </a:p>
        </p:txBody>
      </p:sp>
      <p:sp>
        <p:nvSpPr>
          <p:cNvPr id="11" name="Rectangle 2">
            <a:extLst>
              <a:ext uri="{FF2B5EF4-FFF2-40B4-BE49-F238E27FC236}">
                <a16:creationId xmlns:a16="http://schemas.microsoft.com/office/drawing/2014/main" id="{E49B02C6-26CA-4050-8CBE-75BBB3891B7D}"/>
              </a:ext>
            </a:extLst>
          </p:cNvPr>
          <p:cNvSpPr txBox="1">
            <a:spLocks noChangeArrowheads="1"/>
          </p:cNvSpPr>
          <p:nvPr/>
        </p:nvSpPr>
        <p:spPr bwMode="auto">
          <a:xfrm>
            <a:off x="3990763" y="136449"/>
            <a:ext cx="8067675" cy="808038"/>
          </a:xfrm>
          <a:prstGeom prst="rect">
            <a:avLst/>
          </a:prstGeom>
          <a:noFill/>
          <a:ln w="9525">
            <a:noFill/>
            <a:miter lim="800000"/>
            <a:headEnd/>
            <a:tailEnd/>
          </a:ln>
        </p:spPr>
        <p:txBody>
          <a:bodyPr lIns="90000" tIns="46800" rIns="90000" bIns="46800" anchor="ctr"/>
          <a:lstStyle/>
          <a:p>
            <a:pPr algn="r"/>
            <a:r>
              <a:rPr lang="fr-FR" altLang="fr-FR" sz="2400" b="1" dirty="0">
                <a:solidFill>
                  <a:schemeClr val="bg1"/>
                </a:solidFill>
              </a:rPr>
              <a:t>Evolution des indisponibilités des transporteurs sanitaires privés ou "carences"</a:t>
            </a:r>
          </a:p>
        </p:txBody>
      </p:sp>
      <p:sp>
        <p:nvSpPr>
          <p:cNvPr id="2" name="ZoneTexte 1">
            <a:extLst>
              <a:ext uri="{FF2B5EF4-FFF2-40B4-BE49-F238E27FC236}">
                <a16:creationId xmlns:a16="http://schemas.microsoft.com/office/drawing/2014/main" id="{B5B3FFA7-8B06-46CA-9B45-A7E9D8D4BCE2}"/>
              </a:ext>
            </a:extLst>
          </p:cNvPr>
          <p:cNvSpPr txBox="1"/>
          <p:nvPr/>
        </p:nvSpPr>
        <p:spPr>
          <a:xfrm>
            <a:off x="9630073" y="4540412"/>
            <a:ext cx="2066714" cy="307777"/>
          </a:xfrm>
          <a:prstGeom prst="rect">
            <a:avLst/>
          </a:prstGeom>
          <a:noFill/>
        </p:spPr>
        <p:txBody>
          <a:bodyPr wrap="square" rtlCol="0">
            <a:spAutoFit/>
          </a:bodyPr>
          <a:lstStyle/>
          <a:p>
            <a:r>
              <a:rPr lang="fr-FR" sz="1400" dirty="0"/>
              <a:t>Orientations  2022</a:t>
            </a:r>
          </a:p>
        </p:txBody>
      </p:sp>
      <p:sp>
        <p:nvSpPr>
          <p:cNvPr id="4" name="ZoneTexte 3">
            <a:extLst>
              <a:ext uri="{FF2B5EF4-FFF2-40B4-BE49-F238E27FC236}">
                <a16:creationId xmlns:a16="http://schemas.microsoft.com/office/drawing/2014/main" id="{FA270AC2-6CA4-4A0B-9995-456B5F761D41}"/>
              </a:ext>
            </a:extLst>
          </p:cNvPr>
          <p:cNvSpPr txBox="1"/>
          <p:nvPr/>
        </p:nvSpPr>
        <p:spPr>
          <a:xfrm>
            <a:off x="9753785" y="4848189"/>
            <a:ext cx="2340076" cy="1646605"/>
          </a:xfrm>
          <a:prstGeom prst="rect">
            <a:avLst/>
          </a:prstGeom>
          <a:noFill/>
        </p:spPr>
        <p:txBody>
          <a:bodyPr wrap="square" lIns="0" rtlCol="0">
            <a:spAutoFit/>
          </a:bodyPr>
          <a:lstStyle/>
          <a:p>
            <a:r>
              <a:rPr lang="fr-FR" sz="1200" dirty="0"/>
              <a:t>Déploiements de :</a:t>
            </a:r>
          </a:p>
          <a:p>
            <a:pPr marL="171450" indent="-171450">
              <a:spcBef>
                <a:spcPts val="600"/>
              </a:spcBef>
              <a:buFont typeface="Arial" panose="020B0604020202020204" pitchFamily="34" charset="0"/>
              <a:buChar char="•"/>
            </a:pPr>
            <a:r>
              <a:rPr lang="fr-FR" sz="1200" dirty="0"/>
              <a:t>1 à 2 moyens de TSP sur </a:t>
            </a:r>
          </a:p>
          <a:p>
            <a:r>
              <a:rPr lang="fr-FR" sz="1200" dirty="0"/>
              <a:t>     Gray et Lure en fonction des</a:t>
            </a:r>
            <a:br>
              <a:rPr lang="fr-FR" sz="1200" dirty="0"/>
            </a:br>
            <a:r>
              <a:rPr lang="fr-FR" sz="1200" dirty="0"/>
              <a:t>     horaires</a:t>
            </a:r>
          </a:p>
          <a:p>
            <a:pPr marL="171450" indent="-171450">
              <a:buFont typeface="Arial" panose="020B0604020202020204" pitchFamily="34" charset="0"/>
              <a:buChar char="•"/>
            </a:pPr>
            <a:r>
              <a:rPr lang="fr-FR" sz="1200" dirty="0"/>
              <a:t>2 la semaine et 3 le week-end sur Vesoul,</a:t>
            </a:r>
          </a:p>
          <a:p>
            <a:pPr marL="171450" indent="-171450">
              <a:buFont typeface="Arial" panose="020B0604020202020204" pitchFamily="34" charset="0"/>
              <a:buChar char="•"/>
            </a:pPr>
            <a:r>
              <a:rPr lang="fr-FR" sz="1200" dirty="0"/>
              <a:t>4, 7 ou 9 sur le secteur NFC en fonction des horaires.</a:t>
            </a:r>
          </a:p>
        </p:txBody>
      </p:sp>
    </p:spTree>
    <p:extLst>
      <p:ext uri="{BB962C8B-B14F-4D97-AF65-F5344CB8AC3E}">
        <p14:creationId xmlns:p14="http://schemas.microsoft.com/office/powerpoint/2010/main" val="4091501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5304D6F-3543-4CE9-9EDC-2FF14CD4F0A1}"/>
              </a:ext>
            </a:extLst>
          </p:cNvPr>
          <p:cNvSpPr>
            <a:spLocks noGrp="1"/>
          </p:cNvSpPr>
          <p:nvPr>
            <p:ph idx="1"/>
          </p:nvPr>
        </p:nvSpPr>
        <p:spPr>
          <a:xfrm>
            <a:off x="609600" y="1328469"/>
            <a:ext cx="10972800" cy="5055078"/>
          </a:xfrm>
        </p:spPr>
        <p:txBody>
          <a:bodyPr>
            <a:normAutofit fontScale="47500" lnSpcReduction="20000"/>
          </a:bodyPr>
          <a:lstStyle/>
          <a:p>
            <a:pPr marL="0" indent="0" algn="ctr">
              <a:buNone/>
            </a:pPr>
            <a:endParaRPr lang="fr-FR" sz="3400" b="1" dirty="0">
              <a:latin typeface="Arial" panose="020B0604020202020204" pitchFamily="34" charset="0"/>
              <a:cs typeface="Arial" panose="020B0604020202020204" pitchFamily="34" charset="0"/>
            </a:endParaRPr>
          </a:p>
          <a:p>
            <a:pPr marL="0" indent="0" algn="l">
              <a:buNone/>
            </a:pPr>
            <a:endParaRPr lang="fr-FR" sz="3400" dirty="0">
              <a:latin typeface="Arial" panose="020B0604020202020204" pitchFamily="34" charset="0"/>
              <a:cs typeface="Arial" panose="020B0604020202020204" pitchFamily="34" charset="0"/>
            </a:endParaRPr>
          </a:p>
          <a:p>
            <a:pPr marL="685800" lvl="1" indent="-342900" algn="l">
              <a:buFont typeface="Arial" panose="020B0604020202020204" pitchFamily="34" charset="0"/>
              <a:buChar char="•"/>
            </a:pPr>
            <a:r>
              <a:rPr lang="fr-FR" sz="3400" dirty="0">
                <a:latin typeface="Arial" panose="020B0604020202020204" pitchFamily="34" charset="0"/>
                <a:cs typeface="Arial" panose="020B0604020202020204" pitchFamily="34" charset="0"/>
              </a:rPr>
              <a:t>Bilan de l’activité opérationnelle, </a:t>
            </a:r>
          </a:p>
          <a:p>
            <a:pPr marL="685800" lvl="1" indent="-342900" algn="l">
              <a:buFont typeface="Arial" panose="020B0604020202020204" pitchFamily="34" charset="0"/>
              <a:buChar char="•"/>
            </a:pPr>
            <a:endParaRPr lang="fr-FR" sz="3400" dirty="0">
              <a:latin typeface="Arial" panose="020B0604020202020204" pitchFamily="34" charset="0"/>
              <a:cs typeface="Arial" panose="020B0604020202020204" pitchFamily="34" charset="0"/>
            </a:endParaRPr>
          </a:p>
          <a:p>
            <a:pPr marL="685800" lvl="1" indent="-342900" algn="l">
              <a:buFont typeface="Arial" panose="020B0604020202020204" pitchFamily="34" charset="0"/>
              <a:buChar char="•"/>
            </a:pPr>
            <a:endParaRPr lang="fr-FR" sz="3400" dirty="0">
              <a:latin typeface="Arial" panose="020B0604020202020204" pitchFamily="34" charset="0"/>
              <a:cs typeface="Arial" panose="020B0604020202020204" pitchFamily="34" charset="0"/>
            </a:endParaRPr>
          </a:p>
          <a:p>
            <a:pPr marL="685800" lvl="1" indent="-342900" algn="l">
              <a:spcAft>
                <a:spcPts val="1200"/>
              </a:spcAft>
              <a:buFont typeface="Arial" panose="020B0604020202020204" pitchFamily="34" charset="0"/>
              <a:buChar char="•"/>
            </a:pPr>
            <a:r>
              <a:rPr lang="fr-FR" sz="3400" dirty="0">
                <a:latin typeface="Arial" panose="020B0604020202020204" pitchFamily="34" charset="0"/>
                <a:cs typeface="Arial" panose="020B0604020202020204" pitchFamily="34" charset="0"/>
              </a:rPr>
              <a:t>Point de situation sur :</a:t>
            </a:r>
          </a:p>
          <a:p>
            <a:pPr marL="1443037" lvl="3" indent="-457200">
              <a:spcAft>
                <a:spcPts val="1200"/>
              </a:spcAft>
              <a:buFont typeface="Wingdings" panose="05000000000000000000" pitchFamily="2" charset="2"/>
              <a:buChar char="Ø"/>
            </a:pPr>
            <a:r>
              <a:rPr lang="fr-FR" sz="3500" dirty="0">
                <a:latin typeface="Arial" panose="020B0604020202020204" pitchFamily="34" charset="0"/>
                <a:cs typeface="Arial" panose="020B0604020202020204" pitchFamily="34" charset="0"/>
              </a:rPr>
              <a:t>les mesures législatives portées par la loi Matras en matière de SSUAP</a:t>
            </a:r>
          </a:p>
          <a:p>
            <a:pPr marL="1371600" lvl="3" indent="-342900" algn="l">
              <a:spcBef>
                <a:spcPts val="600"/>
              </a:spcBef>
              <a:spcAft>
                <a:spcPts val="1200"/>
              </a:spcAft>
              <a:buFont typeface="Wingdings" panose="05000000000000000000" pitchFamily="2" charset="2"/>
              <a:buChar char="Ø"/>
            </a:pPr>
            <a:r>
              <a:rPr lang="fr-FR" sz="3400" dirty="0">
                <a:latin typeface="Arial" panose="020B0604020202020204" pitchFamily="34" charset="0"/>
                <a:cs typeface="Arial" panose="020B0604020202020204" pitchFamily="34" charset="0"/>
              </a:rPr>
              <a:t>le projet de réorganisation de la permanence des transporteurs sanitaires privés </a:t>
            </a:r>
          </a:p>
          <a:p>
            <a:pPr marL="1371600" lvl="3" indent="-342900" algn="l">
              <a:spcBef>
                <a:spcPts val="600"/>
              </a:spcBef>
              <a:spcAft>
                <a:spcPts val="1200"/>
              </a:spcAft>
              <a:buFont typeface="Wingdings" panose="05000000000000000000" pitchFamily="2" charset="2"/>
              <a:buChar char="Ø"/>
            </a:pPr>
            <a:r>
              <a:rPr lang="fr-FR" sz="3400" dirty="0">
                <a:latin typeface="Arial" panose="020B0604020202020204" pitchFamily="34" charset="0"/>
                <a:cs typeface="Arial" panose="020B0604020202020204" pitchFamily="34" charset="0"/>
              </a:rPr>
              <a:t>le "bilan numérique, télémédecine" </a:t>
            </a:r>
          </a:p>
          <a:p>
            <a:pPr marL="1371600" lvl="3" indent="-342900" algn="l">
              <a:spcBef>
                <a:spcPts val="600"/>
              </a:spcBef>
              <a:spcAft>
                <a:spcPts val="1200"/>
              </a:spcAft>
              <a:buFont typeface="Wingdings" panose="05000000000000000000" pitchFamily="2" charset="2"/>
              <a:buChar char="Ø"/>
            </a:pPr>
            <a:r>
              <a:rPr lang="fr-FR" sz="3400" dirty="0">
                <a:latin typeface="Arial" panose="020B0604020202020204" pitchFamily="34" charset="0"/>
                <a:cs typeface="Arial" panose="020B0604020202020204" pitchFamily="34" charset="0"/>
              </a:rPr>
              <a:t>Le déploiement  des Véhicules Infirmiers de Soins d’Urgence</a:t>
            </a:r>
          </a:p>
          <a:p>
            <a:pPr marL="1371600" lvl="3" indent="-342900" algn="l">
              <a:spcBef>
                <a:spcPts val="600"/>
              </a:spcBef>
              <a:spcAft>
                <a:spcPts val="1200"/>
              </a:spcAft>
              <a:buFont typeface="Wingdings" panose="05000000000000000000" pitchFamily="2" charset="2"/>
              <a:buChar char="Ø"/>
            </a:pPr>
            <a:r>
              <a:rPr lang="fr-FR" sz="3400" dirty="0">
                <a:latin typeface="Arial" panose="020B0604020202020204" pitchFamily="34" charset="0"/>
                <a:cs typeface="Arial" panose="020B0604020202020204" pitchFamily="34" charset="0"/>
              </a:rPr>
              <a:t>le projet de pharmacie à usage intérieur (PUI) du SDIS (objectif SDACR)</a:t>
            </a:r>
          </a:p>
          <a:p>
            <a:pPr marL="685800" lvl="2" indent="0" algn="l">
              <a:buNone/>
            </a:pPr>
            <a:endParaRPr lang="fr-FR" sz="3400" dirty="0">
              <a:latin typeface="Arial" panose="020B0604020202020204" pitchFamily="34" charset="0"/>
              <a:cs typeface="Arial" panose="020B0604020202020204" pitchFamily="34" charset="0"/>
            </a:endParaRPr>
          </a:p>
          <a:p>
            <a:pPr marL="685800" lvl="2" indent="0" algn="l">
              <a:buNone/>
            </a:pPr>
            <a:endParaRPr lang="fr-FR" sz="3400" dirty="0">
              <a:latin typeface="Arial" panose="020B0604020202020204" pitchFamily="34" charset="0"/>
              <a:cs typeface="Arial" panose="020B0604020202020204" pitchFamily="34" charset="0"/>
            </a:endParaRPr>
          </a:p>
          <a:p>
            <a:pPr marL="685800" lvl="1" indent="-342900" algn="l">
              <a:buFont typeface="Arial" panose="020B0604020202020204" pitchFamily="34" charset="0"/>
              <a:buChar char="•"/>
            </a:pPr>
            <a:r>
              <a:rPr lang="fr-FR" sz="3400" dirty="0">
                <a:latin typeface="Arial" panose="020B0604020202020204" pitchFamily="34" charset="0"/>
                <a:cs typeface="Arial" panose="020B0604020202020204" pitchFamily="34" charset="0"/>
              </a:rPr>
              <a:t>Réflexion autour de l’évacuation de certaines victimes hors Service d’Accueil des Urgences</a:t>
            </a:r>
          </a:p>
          <a:p>
            <a:pPr lvl="2" algn="l"/>
            <a:endParaRPr lang="fr-FR" sz="2500" dirty="0">
              <a:latin typeface="Arial" panose="020B0604020202020204" pitchFamily="34" charset="0"/>
              <a:cs typeface="Arial" panose="020B0604020202020204" pitchFamily="34" charset="0"/>
            </a:endParaRPr>
          </a:p>
          <a:p>
            <a:pPr lvl="2" algn="l"/>
            <a:endParaRPr lang="fr-FR" sz="2500" dirty="0">
              <a:latin typeface="Arial" panose="020B0604020202020204" pitchFamily="34" charset="0"/>
              <a:cs typeface="Arial" panose="020B0604020202020204" pitchFamily="34" charset="0"/>
            </a:endParaRPr>
          </a:p>
          <a:p>
            <a:pPr marL="342900" lvl="1" indent="0" algn="l">
              <a:buNone/>
            </a:pPr>
            <a:endParaRPr lang="fr-FR" sz="2500" dirty="0">
              <a:latin typeface="Arial" panose="020B0604020202020204" pitchFamily="34" charset="0"/>
              <a:cs typeface="Arial" panose="020B0604020202020204" pitchFamily="34" charset="0"/>
            </a:endParaRPr>
          </a:p>
          <a:p>
            <a:pPr lvl="1"/>
            <a:endParaRPr lang="fr-FR" dirty="0"/>
          </a:p>
        </p:txBody>
      </p:sp>
      <p:sp>
        <p:nvSpPr>
          <p:cNvPr id="4" name="Rectangle 33">
            <a:extLst>
              <a:ext uri="{FF2B5EF4-FFF2-40B4-BE49-F238E27FC236}">
                <a16:creationId xmlns:a16="http://schemas.microsoft.com/office/drawing/2014/main" id="{E5CA0296-499C-499B-8BC5-8784B904EB22}"/>
              </a:ext>
            </a:extLst>
          </p:cNvPr>
          <p:cNvSpPr>
            <a:spLocks noChangeArrowheads="1"/>
          </p:cNvSpPr>
          <p:nvPr/>
        </p:nvSpPr>
        <p:spPr bwMode="auto">
          <a:xfrm>
            <a:off x="3928447" y="125160"/>
            <a:ext cx="8263553" cy="766763"/>
          </a:xfrm>
          <a:prstGeom prst="rect">
            <a:avLst/>
          </a:prstGeom>
          <a:noFill/>
          <a:ln w="9525">
            <a:noFill/>
            <a:miter lim="800000"/>
            <a:headEnd/>
            <a:tailEnd/>
          </a:ln>
        </p:spPr>
        <p:txBody>
          <a:bodyPr lIns="0" tIns="0" rIns="108000" bIns="0" anchor="ctr"/>
          <a:lstStyle/>
          <a:p>
            <a:pPr algn="r"/>
            <a:r>
              <a:rPr lang="fr-FR" altLang="fr-FR" sz="2800" b="1" dirty="0">
                <a:solidFill>
                  <a:schemeClr val="bg1"/>
                </a:solidFill>
              </a:rPr>
              <a:t>Ordre du jour</a:t>
            </a:r>
          </a:p>
        </p:txBody>
      </p:sp>
    </p:spTree>
    <p:extLst>
      <p:ext uri="{BB962C8B-B14F-4D97-AF65-F5344CB8AC3E}">
        <p14:creationId xmlns:p14="http://schemas.microsoft.com/office/powerpoint/2010/main" val="3247360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7E509708-9767-1481-8054-F7AA8274D3FA}"/>
              </a:ext>
            </a:extLst>
          </p:cNvPr>
          <p:cNvSpPr>
            <a:spLocks noGrp="1"/>
          </p:cNvSpPr>
          <p:nvPr>
            <p:ph type="title"/>
          </p:nvPr>
        </p:nvSpPr>
        <p:spPr>
          <a:xfrm>
            <a:off x="1648157" y="108461"/>
            <a:ext cx="10528632" cy="844915"/>
          </a:xfrm>
        </p:spPr>
        <p:txBody>
          <a:bodyPr>
            <a:normAutofit/>
          </a:bodyPr>
          <a:lstStyle/>
          <a:p>
            <a:pPr algn="r"/>
            <a:r>
              <a:rPr lang="fr-FR" sz="2800" b="1" dirty="0">
                <a:solidFill>
                  <a:schemeClr val="bg1"/>
                </a:solidFill>
                <a:latin typeface="Arial" panose="020B0604020202020204" pitchFamily="34" charset="0"/>
                <a:cs typeface="Arial" panose="020B0604020202020204" pitchFamily="34" charset="0"/>
              </a:rPr>
              <a:t>Bilan de l’activité opérationnelle</a:t>
            </a:r>
            <a:endParaRPr lang="fr-FR" sz="2800" b="1" dirty="0">
              <a:solidFill>
                <a:schemeClr val="bg1"/>
              </a:solidFill>
            </a:endParaRPr>
          </a:p>
        </p:txBody>
      </p:sp>
      <p:pic>
        <p:nvPicPr>
          <p:cNvPr id="18" name="Image 17">
            <a:extLst>
              <a:ext uri="{FF2B5EF4-FFF2-40B4-BE49-F238E27FC236}">
                <a16:creationId xmlns:a16="http://schemas.microsoft.com/office/drawing/2014/main" id="{429ADE89-66AA-0217-BFEF-0F68024CC2CE}"/>
              </a:ext>
            </a:extLst>
          </p:cNvPr>
          <p:cNvPicPr>
            <a:picLocks noChangeAspect="1"/>
          </p:cNvPicPr>
          <p:nvPr/>
        </p:nvPicPr>
        <p:blipFill>
          <a:blip r:embed="rId2"/>
          <a:stretch>
            <a:fillRect/>
          </a:stretch>
        </p:blipFill>
        <p:spPr>
          <a:xfrm>
            <a:off x="608452" y="3773388"/>
            <a:ext cx="1667108" cy="371527"/>
          </a:xfrm>
          <a:prstGeom prst="rect">
            <a:avLst/>
          </a:prstGeom>
        </p:spPr>
      </p:pic>
      <p:pic>
        <p:nvPicPr>
          <p:cNvPr id="20" name="Image 19">
            <a:extLst>
              <a:ext uri="{FF2B5EF4-FFF2-40B4-BE49-F238E27FC236}">
                <a16:creationId xmlns:a16="http://schemas.microsoft.com/office/drawing/2014/main" id="{0CF6D340-A763-F9B5-89B0-43E80C920066}"/>
              </a:ext>
            </a:extLst>
          </p:cNvPr>
          <p:cNvPicPr>
            <a:picLocks noChangeAspect="1"/>
          </p:cNvPicPr>
          <p:nvPr/>
        </p:nvPicPr>
        <p:blipFill>
          <a:blip r:embed="rId3"/>
          <a:stretch>
            <a:fillRect/>
          </a:stretch>
        </p:blipFill>
        <p:spPr>
          <a:xfrm>
            <a:off x="283789" y="1519235"/>
            <a:ext cx="4725059" cy="2305372"/>
          </a:xfrm>
          <a:prstGeom prst="rect">
            <a:avLst/>
          </a:prstGeom>
        </p:spPr>
      </p:pic>
      <p:grpSp>
        <p:nvGrpSpPr>
          <p:cNvPr id="33" name="Groupe 32">
            <a:extLst>
              <a:ext uri="{FF2B5EF4-FFF2-40B4-BE49-F238E27FC236}">
                <a16:creationId xmlns:a16="http://schemas.microsoft.com/office/drawing/2014/main" id="{C945B7AD-280B-615D-99A3-D827019BED64}"/>
              </a:ext>
            </a:extLst>
          </p:cNvPr>
          <p:cNvGrpSpPr/>
          <p:nvPr/>
        </p:nvGrpSpPr>
        <p:grpSpPr>
          <a:xfrm>
            <a:off x="6771382" y="1786992"/>
            <a:ext cx="3801005" cy="925912"/>
            <a:chOff x="5671958" y="1704503"/>
            <a:chExt cx="3801005" cy="925912"/>
          </a:xfrm>
        </p:grpSpPr>
        <p:pic>
          <p:nvPicPr>
            <p:cNvPr id="14" name="Image 13">
              <a:extLst>
                <a:ext uri="{FF2B5EF4-FFF2-40B4-BE49-F238E27FC236}">
                  <a16:creationId xmlns:a16="http://schemas.microsoft.com/office/drawing/2014/main" id="{2A0B94F1-3A8F-B375-F451-9B8178D52178}"/>
                </a:ext>
              </a:extLst>
            </p:cNvPr>
            <p:cNvPicPr>
              <a:picLocks noChangeAspect="1"/>
            </p:cNvPicPr>
            <p:nvPr/>
          </p:nvPicPr>
          <p:blipFill>
            <a:blip r:embed="rId4"/>
            <a:stretch>
              <a:fillRect/>
            </a:stretch>
          </p:blipFill>
          <p:spPr>
            <a:xfrm>
              <a:off x="5671958" y="2420836"/>
              <a:ext cx="3801005" cy="209579"/>
            </a:xfrm>
            <a:prstGeom prst="rect">
              <a:avLst/>
            </a:prstGeom>
          </p:spPr>
        </p:pic>
        <p:pic>
          <p:nvPicPr>
            <p:cNvPr id="22" name="Image 21">
              <a:extLst>
                <a:ext uri="{FF2B5EF4-FFF2-40B4-BE49-F238E27FC236}">
                  <a16:creationId xmlns:a16="http://schemas.microsoft.com/office/drawing/2014/main" id="{656A1779-D067-D632-DC0E-1439E94EFE79}"/>
                </a:ext>
              </a:extLst>
            </p:cNvPr>
            <p:cNvPicPr>
              <a:picLocks noChangeAspect="1"/>
            </p:cNvPicPr>
            <p:nvPr/>
          </p:nvPicPr>
          <p:blipFill>
            <a:blip r:embed="rId5"/>
            <a:stretch>
              <a:fillRect/>
            </a:stretch>
          </p:blipFill>
          <p:spPr>
            <a:xfrm>
              <a:off x="6026399" y="1704503"/>
              <a:ext cx="3372321" cy="647790"/>
            </a:xfrm>
            <a:prstGeom prst="rect">
              <a:avLst/>
            </a:prstGeom>
          </p:spPr>
        </p:pic>
      </p:grpSp>
      <p:pic>
        <p:nvPicPr>
          <p:cNvPr id="24" name="Image 23">
            <a:extLst>
              <a:ext uri="{FF2B5EF4-FFF2-40B4-BE49-F238E27FC236}">
                <a16:creationId xmlns:a16="http://schemas.microsoft.com/office/drawing/2014/main" id="{43EF47E3-B054-AA76-9645-FB589388287D}"/>
              </a:ext>
            </a:extLst>
          </p:cNvPr>
          <p:cNvPicPr>
            <a:picLocks noChangeAspect="1"/>
          </p:cNvPicPr>
          <p:nvPr/>
        </p:nvPicPr>
        <p:blipFill>
          <a:blip r:embed="rId6"/>
          <a:stretch>
            <a:fillRect/>
          </a:stretch>
        </p:blipFill>
        <p:spPr>
          <a:xfrm>
            <a:off x="69008" y="4144916"/>
            <a:ext cx="4999839" cy="2319858"/>
          </a:xfrm>
          <a:prstGeom prst="rect">
            <a:avLst/>
          </a:prstGeom>
        </p:spPr>
      </p:pic>
      <p:grpSp>
        <p:nvGrpSpPr>
          <p:cNvPr id="32" name="Groupe 31">
            <a:extLst>
              <a:ext uri="{FF2B5EF4-FFF2-40B4-BE49-F238E27FC236}">
                <a16:creationId xmlns:a16="http://schemas.microsoft.com/office/drawing/2014/main" id="{7CD62777-6DD5-96C6-0898-FC5C7B338788}"/>
              </a:ext>
            </a:extLst>
          </p:cNvPr>
          <p:cNvGrpSpPr/>
          <p:nvPr/>
        </p:nvGrpSpPr>
        <p:grpSpPr>
          <a:xfrm>
            <a:off x="6434001" y="4475808"/>
            <a:ext cx="4686955" cy="898973"/>
            <a:chOff x="5536321" y="4505707"/>
            <a:chExt cx="4686955" cy="898973"/>
          </a:xfrm>
        </p:grpSpPr>
        <p:pic>
          <p:nvPicPr>
            <p:cNvPr id="28" name="Image 27">
              <a:extLst>
                <a:ext uri="{FF2B5EF4-FFF2-40B4-BE49-F238E27FC236}">
                  <a16:creationId xmlns:a16="http://schemas.microsoft.com/office/drawing/2014/main" id="{071E906C-52B3-26AF-9553-DD1A97BA8826}"/>
                </a:ext>
              </a:extLst>
            </p:cNvPr>
            <p:cNvPicPr>
              <a:picLocks noChangeAspect="1"/>
            </p:cNvPicPr>
            <p:nvPr/>
          </p:nvPicPr>
          <p:blipFill>
            <a:blip r:embed="rId7"/>
            <a:stretch>
              <a:fillRect/>
            </a:stretch>
          </p:blipFill>
          <p:spPr>
            <a:xfrm>
              <a:off x="7022428" y="5166522"/>
              <a:ext cx="3029373" cy="238158"/>
            </a:xfrm>
            <a:prstGeom prst="rect">
              <a:avLst/>
            </a:prstGeom>
          </p:spPr>
        </p:pic>
        <p:pic>
          <p:nvPicPr>
            <p:cNvPr id="29" name="Image 28">
              <a:extLst>
                <a:ext uri="{FF2B5EF4-FFF2-40B4-BE49-F238E27FC236}">
                  <a16:creationId xmlns:a16="http://schemas.microsoft.com/office/drawing/2014/main" id="{50708849-6F60-8223-8CF9-D2170FA391CB}"/>
                </a:ext>
              </a:extLst>
            </p:cNvPr>
            <p:cNvPicPr>
              <a:picLocks noChangeAspect="1"/>
            </p:cNvPicPr>
            <p:nvPr/>
          </p:nvPicPr>
          <p:blipFill>
            <a:blip r:embed="rId5"/>
            <a:stretch>
              <a:fillRect/>
            </a:stretch>
          </p:blipFill>
          <p:spPr>
            <a:xfrm>
              <a:off x="6850955" y="4505707"/>
              <a:ext cx="3372321" cy="647790"/>
            </a:xfrm>
            <a:prstGeom prst="rect">
              <a:avLst/>
            </a:prstGeom>
          </p:spPr>
        </p:pic>
        <p:pic>
          <p:nvPicPr>
            <p:cNvPr id="31" name="Image 30">
              <a:extLst>
                <a:ext uri="{FF2B5EF4-FFF2-40B4-BE49-F238E27FC236}">
                  <a16:creationId xmlns:a16="http://schemas.microsoft.com/office/drawing/2014/main" id="{A5BB9C0F-1CF3-E08A-78E3-0B80C2461B90}"/>
                </a:ext>
              </a:extLst>
            </p:cNvPr>
            <p:cNvPicPr>
              <a:picLocks noChangeAspect="1"/>
            </p:cNvPicPr>
            <p:nvPr/>
          </p:nvPicPr>
          <p:blipFill>
            <a:blip r:embed="rId8"/>
            <a:stretch>
              <a:fillRect/>
            </a:stretch>
          </p:blipFill>
          <p:spPr>
            <a:xfrm>
              <a:off x="5536321" y="5214153"/>
              <a:ext cx="1486107" cy="142895"/>
            </a:xfrm>
            <a:prstGeom prst="rect">
              <a:avLst/>
            </a:prstGeom>
          </p:spPr>
        </p:pic>
      </p:grpSp>
      <p:sp>
        <p:nvSpPr>
          <p:cNvPr id="34" name="ZoneTexte 33">
            <a:extLst>
              <a:ext uri="{FF2B5EF4-FFF2-40B4-BE49-F238E27FC236}">
                <a16:creationId xmlns:a16="http://schemas.microsoft.com/office/drawing/2014/main" id="{4C7463B6-A8EE-37DB-137C-3C7FF9833A3D}"/>
              </a:ext>
            </a:extLst>
          </p:cNvPr>
          <p:cNvSpPr txBox="1"/>
          <p:nvPr/>
        </p:nvSpPr>
        <p:spPr>
          <a:xfrm>
            <a:off x="6029510" y="2913444"/>
            <a:ext cx="5326009" cy="646331"/>
          </a:xfrm>
          <a:prstGeom prst="rect">
            <a:avLst/>
          </a:prstGeom>
          <a:noFill/>
        </p:spPr>
        <p:txBody>
          <a:bodyPr wrap="square" rtlCol="0">
            <a:spAutoFit/>
          </a:bodyPr>
          <a:lstStyle/>
          <a:p>
            <a:r>
              <a:rPr lang="fr-FR" dirty="0"/>
              <a:t>Augmentation de </a:t>
            </a:r>
            <a:r>
              <a:rPr lang="fr-FR" dirty="0">
                <a:solidFill>
                  <a:srgbClr val="FF0000"/>
                </a:solidFill>
              </a:rPr>
              <a:t>21,5 % </a:t>
            </a:r>
            <a:r>
              <a:rPr lang="fr-FR" dirty="0"/>
              <a:t>de l’activité SSUAP soit</a:t>
            </a:r>
          </a:p>
          <a:p>
            <a:r>
              <a:rPr lang="fr-FR" dirty="0"/>
              <a:t>1 262 interventions de plus pour la même période </a:t>
            </a:r>
          </a:p>
        </p:txBody>
      </p:sp>
      <p:sp>
        <p:nvSpPr>
          <p:cNvPr id="35" name="ZoneTexte 34">
            <a:extLst>
              <a:ext uri="{FF2B5EF4-FFF2-40B4-BE49-F238E27FC236}">
                <a16:creationId xmlns:a16="http://schemas.microsoft.com/office/drawing/2014/main" id="{9E710EAE-8D6D-8332-067B-F4F9B70C36F3}"/>
              </a:ext>
            </a:extLst>
          </p:cNvPr>
          <p:cNvSpPr txBox="1"/>
          <p:nvPr/>
        </p:nvSpPr>
        <p:spPr>
          <a:xfrm>
            <a:off x="6012603" y="5701094"/>
            <a:ext cx="5709237" cy="646331"/>
          </a:xfrm>
          <a:prstGeom prst="rect">
            <a:avLst/>
          </a:prstGeom>
          <a:noFill/>
        </p:spPr>
        <p:txBody>
          <a:bodyPr wrap="square" rtlCol="0">
            <a:spAutoFit/>
          </a:bodyPr>
          <a:lstStyle/>
          <a:p>
            <a:pPr algn="ctr"/>
            <a:r>
              <a:rPr lang="fr-FR" dirty="0"/>
              <a:t>Augmentation de 11 % des carences soit 144  de plus, avec une tendance à la baisse depuis fin avril</a:t>
            </a:r>
          </a:p>
        </p:txBody>
      </p:sp>
    </p:spTree>
    <p:extLst>
      <p:ext uri="{BB962C8B-B14F-4D97-AF65-F5344CB8AC3E}">
        <p14:creationId xmlns:p14="http://schemas.microsoft.com/office/powerpoint/2010/main" val="1210743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1D6DF9-1FAC-318E-C823-7E126C630B69}"/>
              </a:ext>
            </a:extLst>
          </p:cNvPr>
          <p:cNvSpPr>
            <a:spLocks noGrp="1"/>
          </p:cNvSpPr>
          <p:nvPr>
            <p:ph type="title"/>
          </p:nvPr>
        </p:nvSpPr>
        <p:spPr>
          <a:xfrm>
            <a:off x="1219200" y="94890"/>
            <a:ext cx="10972800" cy="840103"/>
          </a:xfrm>
        </p:spPr>
        <p:txBody>
          <a:bodyPr>
            <a:normAutofit/>
          </a:bodyPr>
          <a:lstStyle/>
          <a:p>
            <a:pPr algn="r"/>
            <a:r>
              <a:rPr lang="fr-FR" sz="2800" b="1" dirty="0">
                <a:solidFill>
                  <a:schemeClr val="bg1"/>
                </a:solidFill>
                <a:latin typeface="+mn-lt"/>
                <a:cs typeface="Arial" panose="020B0604020202020204" pitchFamily="34" charset="0"/>
              </a:rPr>
              <a:t>Bilan de l’activité opérationnelle</a:t>
            </a:r>
            <a:endParaRPr lang="fr-FR" sz="2800" b="1" dirty="0">
              <a:solidFill>
                <a:schemeClr val="bg1"/>
              </a:solidFill>
              <a:latin typeface="+mn-lt"/>
            </a:endParaRPr>
          </a:p>
        </p:txBody>
      </p:sp>
      <p:graphicFrame>
        <p:nvGraphicFramePr>
          <p:cNvPr id="8" name="Graphique 7">
            <a:extLst>
              <a:ext uri="{FF2B5EF4-FFF2-40B4-BE49-F238E27FC236}">
                <a16:creationId xmlns:a16="http://schemas.microsoft.com/office/drawing/2014/main" id="{CA619A03-87AD-477B-0733-AB5782AE02D4}"/>
              </a:ext>
            </a:extLst>
          </p:cNvPr>
          <p:cNvGraphicFramePr>
            <a:graphicFrameLocks/>
          </p:cNvGraphicFramePr>
          <p:nvPr>
            <p:extLst>
              <p:ext uri="{D42A27DB-BD31-4B8C-83A1-F6EECF244321}">
                <p14:modId xmlns:p14="http://schemas.microsoft.com/office/powerpoint/2010/main" val="999176940"/>
              </p:ext>
            </p:extLst>
          </p:nvPr>
        </p:nvGraphicFramePr>
        <p:xfrm>
          <a:off x="835753" y="1521002"/>
          <a:ext cx="5011374" cy="35040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phique 9">
            <a:extLst>
              <a:ext uri="{FF2B5EF4-FFF2-40B4-BE49-F238E27FC236}">
                <a16:creationId xmlns:a16="http://schemas.microsoft.com/office/drawing/2014/main" id="{EAD7303D-41E1-42F8-C12B-4DE050551A41}"/>
              </a:ext>
            </a:extLst>
          </p:cNvPr>
          <p:cNvGraphicFramePr>
            <a:graphicFrameLocks/>
          </p:cNvGraphicFramePr>
          <p:nvPr>
            <p:extLst>
              <p:ext uri="{D42A27DB-BD31-4B8C-83A1-F6EECF244321}">
                <p14:modId xmlns:p14="http://schemas.microsoft.com/office/powerpoint/2010/main" val="3237734562"/>
              </p:ext>
            </p:extLst>
          </p:nvPr>
        </p:nvGraphicFramePr>
        <p:xfrm>
          <a:off x="5633208" y="1433717"/>
          <a:ext cx="4830660" cy="3990565"/>
        </p:xfrm>
        <a:graphic>
          <a:graphicData uri="http://schemas.openxmlformats.org/drawingml/2006/chart">
            <c:chart xmlns:c="http://schemas.openxmlformats.org/drawingml/2006/chart" xmlns:r="http://schemas.openxmlformats.org/officeDocument/2006/relationships" r:id="rId3"/>
          </a:graphicData>
        </a:graphic>
      </p:graphicFrame>
      <p:sp>
        <p:nvSpPr>
          <p:cNvPr id="3" name="ZoneTexte 2">
            <a:extLst>
              <a:ext uri="{FF2B5EF4-FFF2-40B4-BE49-F238E27FC236}">
                <a16:creationId xmlns:a16="http://schemas.microsoft.com/office/drawing/2014/main" id="{6E941003-E1A6-591D-3019-DBF5834A8AF1}"/>
              </a:ext>
            </a:extLst>
          </p:cNvPr>
          <p:cNvSpPr txBox="1"/>
          <p:nvPr/>
        </p:nvSpPr>
        <p:spPr>
          <a:xfrm>
            <a:off x="888525" y="5406069"/>
            <a:ext cx="10403452" cy="646331"/>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Concernant la répartition des interventions, on constate une augmentation des interventions pour prompt secours et sur la voie publique, augmentant de 2 points les interventions prioritaires du SDIS. </a:t>
            </a:r>
          </a:p>
        </p:txBody>
      </p:sp>
      <p:sp>
        <p:nvSpPr>
          <p:cNvPr id="11" name="Parenthèse fermante 10">
            <a:extLst>
              <a:ext uri="{FF2B5EF4-FFF2-40B4-BE49-F238E27FC236}">
                <a16:creationId xmlns:a16="http://schemas.microsoft.com/office/drawing/2014/main" id="{C56AA428-2A7C-00E9-FE42-12B3BDC453CC}"/>
              </a:ext>
            </a:extLst>
          </p:cNvPr>
          <p:cNvSpPr/>
          <p:nvPr/>
        </p:nvSpPr>
        <p:spPr>
          <a:xfrm>
            <a:off x="3447875" y="2214694"/>
            <a:ext cx="1258350" cy="2499919"/>
          </a:xfrm>
          <a:prstGeom prst="righ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Parenthèse fermante 11">
            <a:extLst>
              <a:ext uri="{FF2B5EF4-FFF2-40B4-BE49-F238E27FC236}">
                <a16:creationId xmlns:a16="http://schemas.microsoft.com/office/drawing/2014/main" id="{699E76F2-953A-9537-AB99-ACFE9570DE8E}"/>
              </a:ext>
            </a:extLst>
          </p:cNvPr>
          <p:cNvSpPr/>
          <p:nvPr/>
        </p:nvSpPr>
        <p:spPr>
          <a:xfrm>
            <a:off x="8380602" y="2367094"/>
            <a:ext cx="1285266" cy="2410858"/>
          </a:xfrm>
          <a:prstGeom prst="righ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ZoneTexte 12">
            <a:extLst>
              <a:ext uri="{FF2B5EF4-FFF2-40B4-BE49-F238E27FC236}">
                <a16:creationId xmlns:a16="http://schemas.microsoft.com/office/drawing/2014/main" id="{36819F05-CF60-25FD-0279-02396F946F2B}"/>
              </a:ext>
            </a:extLst>
          </p:cNvPr>
          <p:cNvSpPr txBox="1"/>
          <p:nvPr/>
        </p:nvSpPr>
        <p:spPr>
          <a:xfrm>
            <a:off x="9856017" y="3055114"/>
            <a:ext cx="788565" cy="600164"/>
          </a:xfrm>
          <a:prstGeom prst="rect">
            <a:avLst/>
          </a:prstGeom>
          <a:noFill/>
        </p:spPr>
        <p:txBody>
          <a:bodyPr wrap="square" rtlCol="0">
            <a:spAutoFit/>
          </a:bodyPr>
          <a:lstStyle/>
          <a:p>
            <a:pPr algn="ctr"/>
            <a:r>
              <a:rPr lang="fr-FR" sz="1100" b="1" dirty="0">
                <a:solidFill>
                  <a:srgbClr val="0070C0"/>
                </a:solidFill>
                <a:latin typeface="+mn-lt"/>
              </a:rPr>
              <a:t>55% MISSION SDIS</a:t>
            </a:r>
          </a:p>
        </p:txBody>
      </p:sp>
    </p:spTree>
    <p:extLst>
      <p:ext uri="{BB962C8B-B14F-4D97-AF65-F5344CB8AC3E}">
        <p14:creationId xmlns:p14="http://schemas.microsoft.com/office/powerpoint/2010/main" val="2910747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10B640-077E-F52E-4CC9-343535F78BCC}"/>
              </a:ext>
            </a:extLst>
          </p:cNvPr>
          <p:cNvSpPr>
            <a:spLocks noGrp="1"/>
          </p:cNvSpPr>
          <p:nvPr>
            <p:ph type="title"/>
          </p:nvPr>
        </p:nvSpPr>
        <p:spPr>
          <a:xfrm>
            <a:off x="2734574" y="0"/>
            <a:ext cx="9457426" cy="1009291"/>
          </a:xfrm>
        </p:spPr>
        <p:txBody>
          <a:bodyPr>
            <a:noAutofit/>
          </a:bodyPr>
          <a:lstStyle/>
          <a:p>
            <a:pPr algn="r"/>
            <a:r>
              <a:rPr lang="fr-FR" sz="2400" b="1" dirty="0">
                <a:solidFill>
                  <a:schemeClr val="bg1"/>
                </a:solidFill>
                <a:latin typeface="Arial" panose="020B0604020202020204" pitchFamily="34" charset="0"/>
                <a:cs typeface="Arial" panose="020B0604020202020204" pitchFamily="34" charset="0"/>
              </a:rPr>
              <a:t>Mesures législatives portées par la loi Matras</a:t>
            </a:r>
            <a:br>
              <a:rPr lang="fr-FR" sz="2400" b="1" dirty="0">
                <a:solidFill>
                  <a:schemeClr val="bg1"/>
                </a:solidFill>
                <a:latin typeface="Arial" panose="020B0604020202020204" pitchFamily="34" charset="0"/>
                <a:cs typeface="Arial" panose="020B0604020202020204" pitchFamily="34" charset="0"/>
              </a:rPr>
            </a:br>
            <a:r>
              <a:rPr lang="fr-FR" sz="2400" b="1" dirty="0">
                <a:solidFill>
                  <a:schemeClr val="bg1"/>
                </a:solidFill>
                <a:latin typeface="Arial" panose="020B0604020202020204" pitchFamily="34" charset="0"/>
                <a:cs typeface="Arial" panose="020B0604020202020204" pitchFamily="34" charset="0"/>
              </a:rPr>
              <a:t>en matière de SSUAP</a:t>
            </a:r>
            <a:endParaRPr lang="fr-FR" sz="2400" b="1" dirty="0">
              <a:solidFill>
                <a:schemeClr val="bg1"/>
              </a:solidFill>
            </a:endParaRPr>
          </a:p>
        </p:txBody>
      </p:sp>
      <p:sp>
        <p:nvSpPr>
          <p:cNvPr id="3" name="Espace réservé du contenu 2">
            <a:extLst>
              <a:ext uri="{FF2B5EF4-FFF2-40B4-BE49-F238E27FC236}">
                <a16:creationId xmlns:a16="http://schemas.microsoft.com/office/drawing/2014/main" id="{9BEE49C1-8730-8D47-F5DC-7600E2AB0BB1}"/>
              </a:ext>
            </a:extLst>
          </p:cNvPr>
          <p:cNvSpPr>
            <a:spLocks noGrp="1"/>
          </p:cNvSpPr>
          <p:nvPr>
            <p:ph idx="1"/>
          </p:nvPr>
        </p:nvSpPr>
        <p:spPr/>
        <p:txBody>
          <a:bodyPr>
            <a:normAutofit/>
          </a:bodyPr>
          <a:lstStyle/>
          <a:p>
            <a:pPr marL="0" indent="0">
              <a:buNone/>
            </a:pPr>
            <a:r>
              <a:rPr lang="fr-FR" sz="2000" i="0" u="none" strike="noStrike" kern="1200" cap="none" baseline="0" dirty="0">
                <a:solidFill>
                  <a:srgbClr val="000000"/>
                </a:solidFill>
                <a:uFillTx/>
                <a:latin typeface="Arial" panose="020B0604020202020204" pitchFamily="34" charset="0"/>
                <a:ea typeface="Microsoft YaHei" pitchFamily="2"/>
                <a:cs typeface="Arial" panose="020B0604020202020204" pitchFamily="34" charset="0"/>
              </a:rPr>
              <a:t>Loi n° 2021-1520 du 25 novembre 2021 dite « loi Matras » visant à consolider notre modèle de sécurité civile et valoriser le volontariat des sapeurs-pompiers et les sapeurs-pompiers professionnels.</a:t>
            </a:r>
          </a:p>
          <a:p>
            <a:pPr marL="0" indent="0">
              <a:buNone/>
            </a:pPr>
            <a:endParaRPr lang="fr-FR" sz="2000" dirty="0">
              <a:latin typeface="Arial" panose="020B0604020202020204" pitchFamily="34" charset="0"/>
              <a:cs typeface="Arial" panose="020B0604020202020204" pitchFamily="34" charset="0"/>
            </a:endParaRPr>
          </a:p>
          <a:p>
            <a:pPr algn="just"/>
            <a:endParaRPr lang="fr-FR" sz="2000" dirty="0">
              <a:latin typeface="Arial" panose="020B0604020202020204" pitchFamily="34" charset="0"/>
              <a:cs typeface="Arial" panose="020B0604020202020204" pitchFamily="34" charset="0"/>
            </a:endParaRPr>
          </a:p>
          <a:p>
            <a:pPr marL="0" lvl="0" indent="0" algn="just" defTabSz="914400" hangingPunct="0">
              <a:spcBef>
                <a:spcPts val="0"/>
              </a:spcBef>
              <a:buNone/>
              <a:defRPr sz="1800" b="0" i="0" u="none" strike="noStrike" kern="0" cap="none" spc="0" baseline="0">
                <a:solidFill>
                  <a:srgbClr val="000000"/>
                </a:solidFill>
                <a:uFillTx/>
              </a:defRPr>
            </a:pPr>
            <a:r>
              <a:rPr lang="fr-FR" sz="2000" b="1" dirty="0">
                <a:solidFill>
                  <a:srgbClr val="000000"/>
                </a:solidFill>
                <a:latin typeface="Arial" panose="020B0604020202020204" pitchFamily="34" charset="0"/>
                <a:ea typeface="Microsoft YaHei" pitchFamily="2"/>
                <a:cs typeface="Arial" panose="020B0604020202020204" pitchFamily="34" charset="0"/>
              </a:rPr>
              <a:t>La première modification </a:t>
            </a:r>
            <a:r>
              <a:rPr lang="fr-FR" sz="2000" dirty="0">
                <a:solidFill>
                  <a:srgbClr val="000000"/>
                </a:solidFill>
                <a:latin typeface="Arial" panose="020B0604020202020204" pitchFamily="34" charset="0"/>
                <a:ea typeface="Microsoft YaHei" pitchFamily="2"/>
                <a:cs typeface="Arial" panose="020B0604020202020204" pitchFamily="34" charset="0"/>
              </a:rPr>
              <a:t>consiste à préciser que les Services d’Incendie et de Secours sont compétents pour </a:t>
            </a:r>
            <a:r>
              <a:rPr lang="fr-FR" sz="2000" dirty="0">
                <a:solidFill>
                  <a:srgbClr val="FF0000"/>
                </a:solidFill>
                <a:latin typeface="Arial" panose="020B0604020202020204" pitchFamily="34" charset="0"/>
                <a:ea typeface="Microsoft YaHei" pitchFamily="2"/>
                <a:cs typeface="Arial" panose="020B0604020202020204" pitchFamily="34" charset="0"/>
              </a:rPr>
              <a:t>les secours et les soins d'urgence aux personnes</a:t>
            </a:r>
            <a:r>
              <a:rPr lang="fr-FR" sz="2000" dirty="0">
                <a:solidFill>
                  <a:srgbClr val="000000"/>
                </a:solidFill>
                <a:latin typeface="Arial" panose="020B0604020202020204" pitchFamily="34" charset="0"/>
                <a:ea typeface="Microsoft YaHei" pitchFamily="2"/>
                <a:cs typeface="Arial" panose="020B0604020202020204" pitchFamily="34" charset="0"/>
              </a:rPr>
              <a:t> et non plus pour le seul secours.</a:t>
            </a:r>
          </a:p>
          <a:p>
            <a:pPr marL="0" lvl="0" indent="0" algn="just" defTabSz="914400" hangingPunct="0">
              <a:spcBef>
                <a:spcPts val="0"/>
              </a:spcBef>
              <a:buNone/>
              <a:defRPr sz="1800" b="0" i="0" u="none" strike="noStrike" kern="0" cap="none" spc="0" baseline="0">
                <a:solidFill>
                  <a:srgbClr val="000000"/>
                </a:solidFill>
                <a:uFillTx/>
              </a:defRPr>
            </a:pPr>
            <a:endParaRPr lang="fr-FR" sz="2000" dirty="0">
              <a:solidFill>
                <a:srgbClr val="000000"/>
              </a:solidFill>
              <a:latin typeface="Arial" panose="020B0604020202020204" pitchFamily="34" charset="0"/>
              <a:ea typeface="Microsoft YaHei" pitchFamily="2"/>
              <a:cs typeface="Arial" panose="020B0604020202020204" pitchFamily="34" charset="0"/>
            </a:endParaRPr>
          </a:p>
          <a:p>
            <a:pPr marL="0" lvl="0" indent="0" algn="just" defTabSz="914400" hangingPunct="0">
              <a:spcBef>
                <a:spcPts val="0"/>
              </a:spcBef>
              <a:buNone/>
              <a:defRPr sz="1800" b="0" i="0" u="none" strike="noStrike" kern="0" cap="none" spc="0" baseline="0">
                <a:solidFill>
                  <a:srgbClr val="000000"/>
                </a:solidFill>
                <a:uFillTx/>
              </a:defRPr>
            </a:pPr>
            <a:endParaRPr lang="fr-FR" sz="2000" dirty="0">
              <a:solidFill>
                <a:srgbClr val="000000"/>
              </a:solidFill>
              <a:latin typeface="Arial" panose="020B0604020202020204" pitchFamily="34" charset="0"/>
              <a:ea typeface="Microsoft YaHei" pitchFamily="2"/>
              <a:cs typeface="Arial" panose="020B0604020202020204" pitchFamily="34" charset="0"/>
            </a:endParaRPr>
          </a:p>
          <a:p>
            <a:pPr marL="0" lvl="0" indent="0" algn="just" defTabSz="914400" hangingPunct="0">
              <a:spcBef>
                <a:spcPts val="0"/>
              </a:spcBef>
              <a:buNone/>
              <a:defRPr sz="1800" b="0" i="0" u="none" strike="noStrike" kern="0" cap="none" spc="0" baseline="0">
                <a:solidFill>
                  <a:srgbClr val="000000"/>
                </a:solidFill>
                <a:uFillTx/>
              </a:defRPr>
            </a:pPr>
            <a:r>
              <a:rPr lang="fr-FR" sz="2000" dirty="0">
                <a:solidFill>
                  <a:srgbClr val="000000"/>
                </a:solidFill>
                <a:latin typeface="Arial" panose="020B0604020202020204" pitchFamily="34" charset="0"/>
                <a:ea typeface="Microsoft YaHei" pitchFamily="2"/>
                <a:cs typeface="Arial" panose="020B0604020202020204" pitchFamily="34" charset="0"/>
              </a:rPr>
              <a:t>Cette évolution permet de valider la pratique de gestes de secouriste déjà réalisés et a permis la publication attendue du </a:t>
            </a:r>
            <a:r>
              <a:rPr lang="fr-FR" sz="2000" dirty="0">
                <a:solidFill>
                  <a:srgbClr val="063971"/>
                </a:solidFill>
                <a:latin typeface="Arial" panose="020B0604020202020204" pitchFamily="34" charset="0"/>
                <a:ea typeface="Microsoft YaHei" pitchFamily="2"/>
                <a:cs typeface="Arial" panose="020B0604020202020204" pitchFamily="34" charset="0"/>
              </a:rPr>
              <a:t>décret n° 2022-621 du 22 avril 2022 relatif aux actes de soins d'urgence relevant de la compétence des sapeurs-pompiers</a:t>
            </a:r>
            <a:r>
              <a:rPr lang="fr-FR" sz="2000" dirty="0">
                <a:solidFill>
                  <a:srgbClr val="000000"/>
                </a:solidFill>
                <a:latin typeface="Arial" panose="020B0604020202020204" pitchFamily="34" charset="0"/>
                <a:ea typeface="Microsoft YaHei" pitchFamily="2"/>
                <a:cs typeface="Arial" panose="020B0604020202020204" pitchFamily="34" charset="0"/>
              </a:rPr>
              <a:t>.</a:t>
            </a:r>
          </a:p>
          <a:p>
            <a:pPr algn="l"/>
            <a:endParaRPr lang="fr-FR" sz="2000" b="0" i="0" u="none" strike="noStrike" baseline="0" dirty="0">
              <a:solidFill>
                <a:srgbClr val="000000"/>
              </a:solidFill>
              <a:latin typeface="Arial" panose="020B0604020202020204" pitchFamily="34" charset="0"/>
              <a:cs typeface="Arial" panose="020B0604020202020204" pitchFamily="34" charset="0"/>
            </a:endParaRPr>
          </a:p>
          <a:p>
            <a:pPr marL="0" indent="0">
              <a:buNone/>
            </a:pPr>
            <a:endParaRPr lang="fr-FR" dirty="0"/>
          </a:p>
        </p:txBody>
      </p:sp>
    </p:spTree>
    <p:extLst>
      <p:ext uri="{BB962C8B-B14F-4D97-AF65-F5344CB8AC3E}">
        <p14:creationId xmlns:p14="http://schemas.microsoft.com/office/powerpoint/2010/main" val="207696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972C523-6A37-980D-FE84-1D6A3E2A541A}"/>
              </a:ext>
            </a:extLst>
          </p:cNvPr>
          <p:cNvSpPr>
            <a:spLocks noGrp="1"/>
          </p:cNvSpPr>
          <p:nvPr>
            <p:ph idx="1"/>
          </p:nvPr>
        </p:nvSpPr>
        <p:spPr>
          <a:xfrm>
            <a:off x="525710" y="1513166"/>
            <a:ext cx="11240720" cy="4740986"/>
          </a:xfrm>
        </p:spPr>
        <p:txBody>
          <a:bodyPr>
            <a:noAutofit/>
          </a:bodyPr>
          <a:lstStyle/>
          <a:p>
            <a:pPr algn="l"/>
            <a:endParaRPr lang="fr-FR" sz="1400" b="0" i="0" u="none" strike="noStrike" baseline="0" dirty="0">
              <a:solidFill>
                <a:srgbClr val="000000"/>
              </a:solidFill>
            </a:endParaRPr>
          </a:p>
          <a:p>
            <a:pPr marL="0" indent="0">
              <a:spcAft>
                <a:spcPts val="600"/>
              </a:spcAft>
              <a:buNone/>
            </a:pPr>
            <a:r>
              <a:rPr lang="fr-FR" sz="2000" b="0" i="0" u="none" strike="noStrike" baseline="0" dirty="0">
                <a:solidFill>
                  <a:srgbClr val="000000"/>
                </a:solidFill>
                <a:latin typeface="Arial" panose="020B0604020202020204" pitchFamily="34" charset="0"/>
                <a:cs typeface="Arial" panose="020B0604020202020204" pitchFamily="34" charset="0"/>
              </a:rPr>
              <a:t>Ainsi  les sapeurs-pompiers sont habilités à pratiquer les actes suivants :</a:t>
            </a:r>
          </a:p>
          <a:p>
            <a:pPr marL="361950" indent="-361950">
              <a:spcAft>
                <a:spcPts val="600"/>
              </a:spcAft>
            </a:pPr>
            <a:r>
              <a:rPr lang="fr-FR" sz="2000" b="0" i="0" u="none" strike="noStrike" baseline="0" dirty="0">
                <a:solidFill>
                  <a:srgbClr val="000000"/>
                </a:solidFill>
                <a:latin typeface="Arial" panose="020B0604020202020204" pitchFamily="34" charset="0"/>
                <a:cs typeface="Arial" panose="020B0604020202020204" pitchFamily="34" charset="0"/>
              </a:rPr>
              <a:t>Prise de température, de pulsation cardiaque et de pression artérielle par voie non invasive</a:t>
            </a:r>
          </a:p>
          <a:p>
            <a:pPr marL="361950" indent="-361950">
              <a:spcAft>
                <a:spcPts val="600"/>
              </a:spcAft>
            </a:pPr>
            <a:r>
              <a:rPr lang="fr-FR" sz="2000" b="0" i="0" u="none" strike="noStrike" baseline="0" dirty="0">
                <a:solidFill>
                  <a:srgbClr val="000000"/>
                </a:solidFill>
                <a:latin typeface="Arial" panose="020B0604020202020204" pitchFamily="34" charset="0"/>
                <a:cs typeface="Arial" panose="020B0604020202020204" pitchFamily="34" charset="0"/>
              </a:rPr>
              <a:t>Recueil de la glycémie par captation capillaire brève ou lecture transdermique</a:t>
            </a:r>
          </a:p>
          <a:p>
            <a:pPr marL="361950" indent="-361950">
              <a:spcAft>
                <a:spcPts val="600"/>
              </a:spcAft>
            </a:pPr>
            <a:r>
              <a:rPr lang="fr-FR" sz="2000" b="0" i="0" u="none" strike="noStrike" baseline="0" dirty="0">
                <a:solidFill>
                  <a:srgbClr val="000000"/>
                </a:solidFill>
                <a:latin typeface="Arial" panose="020B0604020202020204" pitchFamily="34" charset="0"/>
                <a:cs typeface="Arial" panose="020B0604020202020204" pitchFamily="34" charset="0"/>
              </a:rPr>
              <a:t>Administration en aérosols de produits non médicamenteux</a:t>
            </a:r>
          </a:p>
          <a:p>
            <a:pPr marL="361950" indent="-361950">
              <a:spcAft>
                <a:spcPts val="600"/>
              </a:spcAft>
            </a:pPr>
            <a:r>
              <a:rPr lang="fr-FR" sz="2000" b="0" i="0" u="none" strike="noStrike" baseline="0" dirty="0">
                <a:solidFill>
                  <a:srgbClr val="000000"/>
                </a:solidFill>
                <a:latin typeface="Arial" panose="020B0604020202020204" pitchFamily="34" charset="0"/>
                <a:cs typeface="Arial" panose="020B0604020202020204" pitchFamily="34" charset="0"/>
              </a:rPr>
              <a:t>Scores de gravité clinique</a:t>
            </a:r>
          </a:p>
          <a:p>
            <a:pPr marL="361950" indent="-361950"/>
            <a:r>
              <a:rPr lang="fr-FR" sz="2000" b="0" i="0" u="none" strike="noStrike" baseline="0" dirty="0">
                <a:solidFill>
                  <a:srgbClr val="000000"/>
                </a:solidFill>
                <a:latin typeface="Arial" panose="020B0604020202020204" pitchFamily="34" charset="0"/>
                <a:cs typeface="Arial" panose="020B0604020202020204" pitchFamily="34" charset="0"/>
              </a:rPr>
              <a:t>Recueil du taux de saturation en oxygène ou en monoxyde de carbone par voie non invasive</a:t>
            </a:r>
            <a:endParaRPr lang="fr-FR" sz="2000" b="0" i="1" u="none" strike="noStrike" kern="1200" cap="none" spc="0" baseline="0" dirty="0">
              <a:solidFill>
                <a:srgbClr val="063971"/>
              </a:solidFill>
              <a:uFillTx/>
              <a:latin typeface="Arial" panose="020B0604020202020204" pitchFamily="34" charset="0"/>
              <a:ea typeface="Microsoft YaHei" pitchFamily="2"/>
              <a:cs typeface="Arial" panose="020B0604020202020204" pitchFamily="34" charset="0"/>
            </a:endParaRPr>
          </a:p>
          <a:p>
            <a:pPr marL="0" indent="0">
              <a:buNone/>
            </a:pPr>
            <a:endParaRPr lang="fr-FR" sz="1400" dirty="0"/>
          </a:p>
        </p:txBody>
      </p:sp>
      <p:sp>
        <p:nvSpPr>
          <p:cNvPr id="6" name="Titre 1">
            <a:extLst>
              <a:ext uri="{FF2B5EF4-FFF2-40B4-BE49-F238E27FC236}">
                <a16:creationId xmlns:a16="http://schemas.microsoft.com/office/drawing/2014/main" id="{9E523FF7-1A72-EB50-2E97-693CB2962E13}"/>
              </a:ext>
            </a:extLst>
          </p:cNvPr>
          <p:cNvSpPr>
            <a:spLocks noGrp="1"/>
          </p:cNvSpPr>
          <p:nvPr>
            <p:ph type="title"/>
          </p:nvPr>
        </p:nvSpPr>
        <p:spPr>
          <a:xfrm>
            <a:off x="2734574" y="0"/>
            <a:ext cx="9457426" cy="1009291"/>
          </a:xfrm>
        </p:spPr>
        <p:txBody>
          <a:bodyPr>
            <a:noAutofit/>
          </a:bodyPr>
          <a:lstStyle/>
          <a:p>
            <a:pPr algn="r"/>
            <a:r>
              <a:rPr lang="fr-FR" sz="2400" b="1" dirty="0">
                <a:solidFill>
                  <a:schemeClr val="bg1"/>
                </a:solidFill>
                <a:latin typeface="Arial" panose="020B0604020202020204" pitchFamily="34" charset="0"/>
                <a:cs typeface="Arial" panose="020B0604020202020204" pitchFamily="34" charset="0"/>
              </a:rPr>
              <a:t>Mesures législatives portées par la loi Matras</a:t>
            </a:r>
            <a:br>
              <a:rPr lang="fr-FR" sz="2400" b="1" dirty="0">
                <a:solidFill>
                  <a:schemeClr val="bg1"/>
                </a:solidFill>
                <a:latin typeface="Arial" panose="020B0604020202020204" pitchFamily="34" charset="0"/>
                <a:cs typeface="Arial" panose="020B0604020202020204" pitchFamily="34" charset="0"/>
              </a:rPr>
            </a:br>
            <a:r>
              <a:rPr lang="fr-FR" sz="2400" b="1" dirty="0">
                <a:solidFill>
                  <a:schemeClr val="bg1"/>
                </a:solidFill>
                <a:latin typeface="Arial" panose="020B0604020202020204" pitchFamily="34" charset="0"/>
                <a:cs typeface="Arial" panose="020B0604020202020204" pitchFamily="34" charset="0"/>
              </a:rPr>
              <a:t>en matière de SSUAP</a:t>
            </a:r>
            <a:endParaRPr lang="fr-FR" sz="2400" b="1" dirty="0">
              <a:solidFill>
                <a:schemeClr val="bg1"/>
              </a:solidFill>
            </a:endParaRPr>
          </a:p>
        </p:txBody>
      </p:sp>
    </p:spTree>
    <p:extLst>
      <p:ext uri="{BB962C8B-B14F-4D97-AF65-F5344CB8AC3E}">
        <p14:creationId xmlns:p14="http://schemas.microsoft.com/office/powerpoint/2010/main" val="249407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574138D-5C9A-993F-D888-D902F308A29B}"/>
              </a:ext>
            </a:extLst>
          </p:cNvPr>
          <p:cNvSpPr>
            <a:spLocks noGrp="1"/>
          </p:cNvSpPr>
          <p:nvPr>
            <p:ph idx="1"/>
          </p:nvPr>
        </p:nvSpPr>
        <p:spPr>
          <a:xfrm>
            <a:off x="399875" y="1239477"/>
            <a:ext cx="11168148" cy="5618523"/>
          </a:xfrm>
        </p:spPr>
        <p:txBody>
          <a:bodyPr>
            <a:normAutofit fontScale="85000" lnSpcReduction="20000"/>
          </a:bodyPr>
          <a:lstStyle/>
          <a:p>
            <a:pPr marL="0" indent="0" algn="just">
              <a:buNone/>
            </a:pPr>
            <a:r>
              <a:rPr lang="fr-FR" sz="2100" b="0" i="0" u="none" strike="noStrike" baseline="0" dirty="0">
                <a:solidFill>
                  <a:srgbClr val="000000"/>
                </a:solidFill>
                <a:latin typeface="Arial" panose="020B0604020202020204" pitchFamily="34" charset="0"/>
                <a:cs typeface="Arial" panose="020B0604020202020204" pitchFamily="34" charset="0"/>
              </a:rPr>
              <a:t>Et, </a:t>
            </a:r>
            <a:r>
              <a:rPr lang="fr-FR" sz="2100" b="0" i="0" u="none" strike="noStrike" baseline="0" dirty="0">
                <a:solidFill>
                  <a:srgbClr val="FF0000"/>
                </a:solidFill>
                <a:latin typeface="Arial" panose="020B0604020202020204" pitchFamily="34" charset="0"/>
                <a:cs typeface="Arial" panose="020B0604020202020204" pitchFamily="34" charset="0"/>
              </a:rPr>
              <a:t>sur prescription du médecin régulateur </a:t>
            </a:r>
            <a:r>
              <a:rPr lang="fr-FR" sz="2100" b="0" i="0" u="none" strike="noStrike" baseline="0" dirty="0">
                <a:solidFill>
                  <a:srgbClr val="000000"/>
                </a:solidFill>
                <a:latin typeface="Arial" panose="020B0604020202020204" pitchFamily="34" charset="0"/>
                <a:cs typeface="Arial" panose="020B0604020202020204" pitchFamily="34" charset="0"/>
              </a:rPr>
              <a:t>ou d’un médecin présent sur les lieux, les sapeurs-pompiers sont habilités à pratiquer les actes de soins d’urgence suivants : </a:t>
            </a:r>
          </a:p>
          <a:p>
            <a:pPr marL="0" indent="0" algn="just">
              <a:buNone/>
            </a:pPr>
            <a:endParaRPr lang="fr-FR" sz="2100" b="0" i="0" u="none" strike="noStrike" baseline="0" dirty="0">
              <a:solidFill>
                <a:srgbClr val="000000"/>
              </a:solidFill>
              <a:latin typeface="Arial" panose="020B0604020202020204" pitchFamily="34" charset="0"/>
              <a:cs typeface="Arial" panose="020B0604020202020204" pitchFamily="34" charset="0"/>
            </a:endParaRPr>
          </a:p>
          <a:p>
            <a:pPr algn="just"/>
            <a:r>
              <a:rPr lang="fr-FR" sz="2100" b="0" i="0" u="none" strike="noStrike" baseline="0" dirty="0">
                <a:solidFill>
                  <a:srgbClr val="000000"/>
                </a:solidFill>
                <a:latin typeface="Arial" panose="020B0604020202020204" pitchFamily="34" charset="0"/>
                <a:cs typeface="Arial" panose="020B0604020202020204" pitchFamily="34" charset="0"/>
              </a:rPr>
              <a:t>Administration en aérosols ou pulvérisation de produits médicamenteux auprès d’une personne présentant un tableau clinique de :</a:t>
            </a:r>
          </a:p>
          <a:p>
            <a:pPr marL="0" indent="0" algn="just">
              <a:buNone/>
            </a:pPr>
            <a:r>
              <a:rPr lang="fr-FR" sz="2100" b="0" i="0" u="none" strike="noStrike" baseline="0" dirty="0">
                <a:solidFill>
                  <a:srgbClr val="000000"/>
                </a:solidFill>
                <a:latin typeface="Arial" panose="020B0604020202020204" pitchFamily="34" charset="0"/>
                <a:cs typeface="Arial" panose="020B0604020202020204" pitchFamily="34" charset="0"/>
              </a:rPr>
              <a:t> 	</a:t>
            </a:r>
            <a:r>
              <a:rPr lang="fr-FR" sz="2100" b="0" i="1" u="none" strike="noStrike" baseline="0" dirty="0">
                <a:solidFill>
                  <a:srgbClr val="000000"/>
                </a:solidFill>
                <a:latin typeface="Arial" panose="020B0604020202020204" pitchFamily="34" charset="0"/>
                <a:cs typeface="Arial" panose="020B0604020202020204" pitchFamily="34" charset="0"/>
              </a:rPr>
              <a:t>a) </a:t>
            </a:r>
            <a:r>
              <a:rPr lang="fr-FR" sz="2100" b="0" i="0" u="none" strike="noStrike" baseline="0" dirty="0">
                <a:solidFill>
                  <a:srgbClr val="000000"/>
                </a:solidFill>
                <a:latin typeface="Arial" panose="020B0604020202020204" pitchFamily="34" charset="0"/>
                <a:cs typeface="Arial" panose="020B0604020202020204" pitchFamily="34" charset="0"/>
              </a:rPr>
              <a:t>Asthme aigu grave lorsque la personne est asthmatique connue</a:t>
            </a:r>
          </a:p>
          <a:p>
            <a:pPr marL="0" indent="0" algn="just">
              <a:buNone/>
            </a:pPr>
            <a:r>
              <a:rPr lang="fr-FR" sz="2100" b="0" i="0" u="none" strike="noStrike" baseline="0" dirty="0">
                <a:solidFill>
                  <a:srgbClr val="000000"/>
                </a:solidFill>
                <a:latin typeface="Arial" panose="020B0604020202020204" pitchFamily="34" charset="0"/>
                <a:cs typeface="Arial" panose="020B0604020202020204" pitchFamily="34" charset="0"/>
              </a:rPr>
              <a:t> 	</a:t>
            </a:r>
            <a:r>
              <a:rPr lang="fr-FR" sz="2100" b="0" i="1" u="none" strike="noStrike" baseline="0" dirty="0">
                <a:solidFill>
                  <a:srgbClr val="000000"/>
                </a:solidFill>
                <a:latin typeface="Arial" panose="020B0604020202020204" pitchFamily="34" charset="0"/>
                <a:cs typeface="Arial" panose="020B0604020202020204" pitchFamily="34" charset="0"/>
              </a:rPr>
              <a:t>b) </a:t>
            </a:r>
            <a:r>
              <a:rPr lang="fr-FR" sz="2100" b="0" i="0" u="none" strike="noStrike" baseline="0" dirty="0">
                <a:solidFill>
                  <a:srgbClr val="000000"/>
                </a:solidFill>
                <a:latin typeface="Arial" panose="020B0604020202020204" pitchFamily="34" charset="0"/>
                <a:cs typeface="Arial" panose="020B0604020202020204" pitchFamily="34" charset="0"/>
              </a:rPr>
              <a:t>Douleurs aiguës</a:t>
            </a:r>
          </a:p>
          <a:p>
            <a:pPr algn="just"/>
            <a:r>
              <a:rPr lang="fr-FR" sz="2100" b="0" i="0" u="none" strike="noStrike" baseline="0" dirty="0">
                <a:solidFill>
                  <a:srgbClr val="000000"/>
                </a:solidFill>
                <a:latin typeface="Arial" panose="020B0604020202020204" pitchFamily="34" charset="0"/>
                <a:cs typeface="Arial" panose="020B0604020202020204" pitchFamily="34" charset="0"/>
              </a:rPr>
              <a:t>Administration par voie orale ou intra-nasale de produits médicamenteux dans le respect des recommandations de bonnes pratiques des sociétés savantes, en présence d’un tableau clinique de :</a:t>
            </a:r>
          </a:p>
          <a:p>
            <a:pPr marL="0" indent="0" algn="just">
              <a:buNone/>
            </a:pPr>
            <a:r>
              <a:rPr lang="fr-FR" sz="2100" dirty="0">
                <a:solidFill>
                  <a:srgbClr val="000000"/>
                </a:solidFill>
                <a:latin typeface="Arial" panose="020B0604020202020204" pitchFamily="34" charset="0"/>
                <a:cs typeface="Arial" panose="020B0604020202020204" pitchFamily="34" charset="0"/>
              </a:rPr>
              <a:t>	</a:t>
            </a:r>
            <a:r>
              <a:rPr lang="fr-FR" sz="2100" b="0" i="1" u="none" strike="noStrike" baseline="0" dirty="0">
                <a:solidFill>
                  <a:srgbClr val="000000"/>
                </a:solidFill>
                <a:latin typeface="Arial" panose="020B0604020202020204" pitchFamily="34" charset="0"/>
                <a:cs typeface="Arial" panose="020B0604020202020204" pitchFamily="34" charset="0"/>
              </a:rPr>
              <a:t>a) </a:t>
            </a:r>
            <a:r>
              <a:rPr lang="fr-FR" sz="2100" b="0" i="0" u="none" strike="noStrike" baseline="0" dirty="0">
                <a:solidFill>
                  <a:srgbClr val="000000"/>
                </a:solidFill>
                <a:latin typeface="Arial" panose="020B0604020202020204" pitchFamily="34" charset="0"/>
                <a:cs typeface="Arial" panose="020B0604020202020204" pitchFamily="34" charset="0"/>
              </a:rPr>
              <a:t>Overdose d’opiacés</a:t>
            </a:r>
          </a:p>
          <a:p>
            <a:pPr marL="0" indent="0" algn="just">
              <a:buNone/>
            </a:pPr>
            <a:r>
              <a:rPr lang="fr-FR" sz="2100" b="0" i="0" u="none" strike="noStrike" baseline="0" dirty="0">
                <a:solidFill>
                  <a:srgbClr val="000000"/>
                </a:solidFill>
                <a:latin typeface="Arial" panose="020B0604020202020204" pitchFamily="34" charset="0"/>
                <a:cs typeface="Arial" panose="020B0604020202020204" pitchFamily="34" charset="0"/>
              </a:rPr>
              <a:t> 	</a:t>
            </a:r>
            <a:r>
              <a:rPr lang="fr-FR" sz="2100" b="0" i="1" u="none" strike="noStrike" baseline="0" dirty="0">
                <a:solidFill>
                  <a:srgbClr val="000000"/>
                </a:solidFill>
                <a:latin typeface="Arial" panose="020B0604020202020204" pitchFamily="34" charset="0"/>
                <a:cs typeface="Arial" panose="020B0604020202020204" pitchFamily="34" charset="0"/>
              </a:rPr>
              <a:t>b) </a:t>
            </a:r>
            <a:r>
              <a:rPr lang="fr-FR" sz="2100" b="0" i="0" u="none" strike="noStrike" baseline="0" dirty="0">
                <a:solidFill>
                  <a:srgbClr val="000000"/>
                </a:solidFill>
                <a:latin typeface="Arial" panose="020B0604020202020204" pitchFamily="34" charset="0"/>
                <a:cs typeface="Arial" panose="020B0604020202020204" pitchFamily="34" charset="0"/>
              </a:rPr>
              <a:t>Douleurs aiguës</a:t>
            </a:r>
          </a:p>
          <a:p>
            <a:pPr algn="just"/>
            <a:r>
              <a:rPr lang="fr-FR" sz="2100" b="0" i="0" u="none" strike="noStrike" baseline="0" dirty="0">
                <a:solidFill>
                  <a:srgbClr val="000000"/>
                </a:solidFill>
                <a:latin typeface="Arial" panose="020B0604020202020204" pitchFamily="34" charset="0"/>
                <a:cs typeface="Arial" panose="020B0604020202020204" pitchFamily="34" charset="0"/>
              </a:rPr>
              <a:t>Administration de produits médicamenteux par stylo auto-injecteur auprès d’une personne présentant un tableau clinique de:</a:t>
            </a:r>
          </a:p>
          <a:p>
            <a:pPr marL="0" indent="0" algn="just">
              <a:buNone/>
            </a:pPr>
            <a:r>
              <a:rPr lang="fr-FR" sz="2100" b="0" i="0" u="none" strike="noStrike" baseline="0" dirty="0">
                <a:solidFill>
                  <a:srgbClr val="000000"/>
                </a:solidFill>
                <a:latin typeface="Arial" panose="020B0604020202020204" pitchFamily="34" charset="0"/>
                <a:cs typeface="Arial" panose="020B0604020202020204" pitchFamily="34" charset="0"/>
              </a:rPr>
              <a:t> 	</a:t>
            </a:r>
            <a:r>
              <a:rPr lang="fr-FR" sz="2100" b="0" i="1" u="none" strike="noStrike" baseline="0" dirty="0">
                <a:solidFill>
                  <a:srgbClr val="000000"/>
                </a:solidFill>
                <a:latin typeface="Arial" panose="020B0604020202020204" pitchFamily="34" charset="0"/>
                <a:cs typeface="Arial" panose="020B0604020202020204" pitchFamily="34" charset="0"/>
              </a:rPr>
              <a:t>a) </a:t>
            </a:r>
            <a:r>
              <a:rPr lang="fr-FR" sz="2100" b="0" i="0" u="none" strike="noStrike" baseline="0" dirty="0">
                <a:solidFill>
                  <a:srgbClr val="000000"/>
                </a:solidFill>
                <a:latin typeface="Arial" panose="020B0604020202020204" pitchFamily="34" charset="0"/>
                <a:cs typeface="Arial" panose="020B0604020202020204" pitchFamily="34" charset="0"/>
              </a:rPr>
              <a:t>Choc anaphylactique</a:t>
            </a:r>
          </a:p>
          <a:p>
            <a:pPr marL="0" indent="0" algn="just">
              <a:buNone/>
            </a:pPr>
            <a:r>
              <a:rPr lang="fr-FR" sz="2100" b="0" i="0" u="none" strike="noStrike" baseline="0" dirty="0">
                <a:solidFill>
                  <a:srgbClr val="000000"/>
                </a:solidFill>
                <a:latin typeface="Arial" panose="020B0604020202020204" pitchFamily="34" charset="0"/>
                <a:cs typeface="Arial" panose="020B0604020202020204" pitchFamily="34" charset="0"/>
              </a:rPr>
              <a:t> 	</a:t>
            </a:r>
            <a:r>
              <a:rPr lang="fr-FR" sz="2100" b="0" i="1" u="none" strike="noStrike" baseline="0" dirty="0">
                <a:solidFill>
                  <a:srgbClr val="000000"/>
                </a:solidFill>
                <a:latin typeface="Arial" panose="020B0604020202020204" pitchFamily="34" charset="0"/>
                <a:cs typeface="Arial" panose="020B0604020202020204" pitchFamily="34" charset="0"/>
              </a:rPr>
              <a:t>b) </a:t>
            </a:r>
            <a:r>
              <a:rPr lang="fr-FR" sz="2100" b="0" i="0" u="none" strike="noStrike" baseline="0" dirty="0">
                <a:solidFill>
                  <a:srgbClr val="000000"/>
                </a:solidFill>
                <a:latin typeface="Arial" panose="020B0604020202020204" pitchFamily="34" charset="0"/>
                <a:cs typeface="Arial" panose="020B0604020202020204" pitchFamily="34" charset="0"/>
              </a:rPr>
              <a:t>Hypoglycémie</a:t>
            </a:r>
          </a:p>
          <a:p>
            <a:pPr algn="just"/>
            <a:r>
              <a:rPr lang="fr-FR" sz="2100" b="0" i="0" u="none" strike="noStrike" baseline="0" dirty="0">
                <a:solidFill>
                  <a:srgbClr val="000000"/>
                </a:solidFill>
                <a:latin typeface="Arial" panose="020B0604020202020204" pitchFamily="34" charset="0"/>
                <a:cs typeface="Arial" panose="020B0604020202020204" pitchFamily="34" charset="0"/>
              </a:rPr>
              <a:t>Enregistrement et transmission d’électrocardiogramme</a:t>
            </a:r>
          </a:p>
          <a:p>
            <a:pPr algn="just"/>
            <a:r>
              <a:rPr lang="fr-FR" sz="2100" b="0" i="0" u="none" strike="noStrike" baseline="0" dirty="0">
                <a:solidFill>
                  <a:srgbClr val="000000"/>
                </a:solidFill>
                <a:latin typeface="Arial" panose="020B0604020202020204" pitchFamily="34" charset="0"/>
                <a:cs typeface="Arial" panose="020B0604020202020204" pitchFamily="34" charset="0"/>
              </a:rPr>
              <a:t>Recueil de l’hémoglobinémie</a:t>
            </a:r>
          </a:p>
          <a:p>
            <a:pPr algn="just"/>
            <a:endParaRPr lang="fr-FR" sz="2100" b="0" i="0" u="none" strike="noStrike" baseline="0" dirty="0">
              <a:solidFill>
                <a:srgbClr val="000000"/>
              </a:solidFill>
              <a:latin typeface="Arial" panose="020B0604020202020204" pitchFamily="34" charset="0"/>
              <a:cs typeface="Arial" panose="020B0604020202020204" pitchFamily="34" charset="0"/>
            </a:endParaRPr>
          </a:p>
          <a:p>
            <a:pPr marL="0" indent="0" algn="just">
              <a:buNone/>
            </a:pPr>
            <a:r>
              <a:rPr lang="fr-FR" sz="2100" b="0" i="0" u="none" strike="noStrike" baseline="0" dirty="0">
                <a:solidFill>
                  <a:srgbClr val="000000"/>
                </a:solidFill>
                <a:latin typeface="Arial" panose="020B0604020202020204" pitchFamily="34" charset="0"/>
                <a:cs typeface="Arial" panose="020B0604020202020204" pitchFamily="34" charset="0"/>
              </a:rPr>
              <a:t>En l’absence de médecin présent sur les lieux, un médecin de sapeurs-pompiers peut intervenir dans des conditions définies </a:t>
            </a:r>
            <a:r>
              <a:rPr lang="fr-FR" sz="2100" b="0" i="0" u="none" strike="noStrike" baseline="0" dirty="0">
                <a:solidFill>
                  <a:srgbClr val="FF0000"/>
                </a:solidFill>
                <a:latin typeface="Arial" panose="020B0604020202020204" pitchFamily="34" charset="0"/>
                <a:cs typeface="Arial" panose="020B0604020202020204" pitchFamily="34" charset="0"/>
              </a:rPr>
              <a:t>par une convention conclue </a:t>
            </a:r>
            <a:r>
              <a:rPr lang="fr-FR" sz="2100" b="0" i="0" u="none" strike="noStrike" baseline="0" dirty="0">
                <a:solidFill>
                  <a:srgbClr val="000000"/>
                </a:solidFill>
                <a:latin typeface="Arial" panose="020B0604020202020204" pitchFamily="34" charset="0"/>
                <a:cs typeface="Arial" panose="020B0604020202020204" pitchFamily="34" charset="0"/>
              </a:rPr>
              <a:t>entre l’établissement de santé autorisé au titre du service d’aide médicale urgente et le service d’incendie et de secours.</a:t>
            </a:r>
            <a:endParaRPr lang="fr-FR" sz="2100" b="0" i="1"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endParaRPr>
          </a:p>
          <a:p>
            <a:endParaRPr lang="fr-FR" dirty="0"/>
          </a:p>
        </p:txBody>
      </p:sp>
      <p:sp>
        <p:nvSpPr>
          <p:cNvPr id="6" name="Titre 1">
            <a:extLst>
              <a:ext uri="{FF2B5EF4-FFF2-40B4-BE49-F238E27FC236}">
                <a16:creationId xmlns:a16="http://schemas.microsoft.com/office/drawing/2014/main" id="{3E09BAC6-4B25-83DF-65C7-C996EF86EC79}"/>
              </a:ext>
            </a:extLst>
          </p:cNvPr>
          <p:cNvSpPr>
            <a:spLocks noGrp="1"/>
          </p:cNvSpPr>
          <p:nvPr>
            <p:ph type="title"/>
          </p:nvPr>
        </p:nvSpPr>
        <p:spPr>
          <a:xfrm>
            <a:off x="2734574" y="0"/>
            <a:ext cx="9457426" cy="1009291"/>
          </a:xfrm>
        </p:spPr>
        <p:txBody>
          <a:bodyPr>
            <a:noAutofit/>
          </a:bodyPr>
          <a:lstStyle/>
          <a:p>
            <a:pPr algn="r"/>
            <a:r>
              <a:rPr lang="fr-FR" sz="2400" b="1" dirty="0">
                <a:solidFill>
                  <a:schemeClr val="bg1"/>
                </a:solidFill>
                <a:latin typeface="Arial" panose="020B0604020202020204" pitchFamily="34" charset="0"/>
                <a:cs typeface="Arial" panose="020B0604020202020204" pitchFamily="34" charset="0"/>
              </a:rPr>
              <a:t>Mesures législatives portées par la loi Matras</a:t>
            </a:r>
            <a:br>
              <a:rPr lang="fr-FR" sz="2400" b="1" dirty="0">
                <a:solidFill>
                  <a:schemeClr val="bg1"/>
                </a:solidFill>
                <a:latin typeface="Arial" panose="020B0604020202020204" pitchFamily="34" charset="0"/>
                <a:cs typeface="Arial" panose="020B0604020202020204" pitchFamily="34" charset="0"/>
              </a:rPr>
            </a:br>
            <a:r>
              <a:rPr lang="fr-FR" sz="2400" b="1" dirty="0">
                <a:solidFill>
                  <a:schemeClr val="bg1"/>
                </a:solidFill>
                <a:latin typeface="Arial" panose="020B0604020202020204" pitchFamily="34" charset="0"/>
                <a:cs typeface="Arial" panose="020B0604020202020204" pitchFamily="34" charset="0"/>
              </a:rPr>
              <a:t>en matière de SSUAP</a:t>
            </a:r>
            <a:endParaRPr lang="fr-FR" sz="2400" b="1" dirty="0">
              <a:solidFill>
                <a:schemeClr val="bg1"/>
              </a:solidFill>
            </a:endParaRPr>
          </a:p>
        </p:txBody>
      </p:sp>
    </p:spTree>
    <p:extLst>
      <p:ext uri="{BB962C8B-B14F-4D97-AF65-F5344CB8AC3E}">
        <p14:creationId xmlns:p14="http://schemas.microsoft.com/office/powerpoint/2010/main" val="3764556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641E8A9-8C8B-0E1F-7ED0-A1F6E47734C1}"/>
              </a:ext>
            </a:extLst>
          </p:cNvPr>
          <p:cNvSpPr>
            <a:spLocks noGrp="1"/>
          </p:cNvSpPr>
          <p:nvPr>
            <p:ph idx="1"/>
          </p:nvPr>
        </p:nvSpPr>
        <p:spPr>
          <a:xfrm>
            <a:off x="517585" y="1182849"/>
            <a:ext cx="11179834" cy="5528344"/>
          </a:xfrm>
        </p:spPr>
        <p:txBody>
          <a:bodyPr>
            <a:norm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600" b="1"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rPr>
              <a:t>La deuxième modification </a:t>
            </a:r>
            <a:r>
              <a:rPr lang="fr-FR" sz="1600" b="0"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rPr>
              <a:t>concerne la redéfinition des missions relatives au secours d'urgence aux personnes et à leur évacuation pour en préciser plus finement les contours.</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600" b="0"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endParaRPr>
          </a:p>
          <a:p>
            <a:pPr marL="0" marR="0" lvl="0" indent="0" algn="just" defTabSz="914400" rtl="0" fontAlgn="auto" hangingPunct="0">
              <a:lnSpc>
                <a:spcPct val="100000"/>
              </a:lnSpc>
              <a:spcBef>
                <a:spcPts val="0"/>
              </a:spcBef>
              <a:spcAft>
                <a:spcPts val="400"/>
              </a:spcAft>
              <a:buNone/>
              <a:tabLst/>
              <a:defRPr sz="1800" b="0" i="0" u="none" strike="noStrike" kern="0" cap="none" spc="0" baseline="0">
                <a:solidFill>
                  <a:srgbClr val="000000"/>
                </a:solidFill>
                <a:uFillTx/>
              </a:defRPr>
            </a:pPr>
            <a:r>
              <a:rPr lang="fr-FR" sz="1600" b="0"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rPr>
              <a:t>Ainsi, ne relèvent des missions des SIS que trois types de missions, en fonction de l'état de la personne faisant l'objet du soin, des secours ou de l'évacuation :</a:t>
            </a:r>
          </a:p>
          <a:p>
            <a:pPr marR="0" lvl="0" algn="just" defTabSz="914400" rtl="0" fontAlgn="auto" hangingPunct="0">
              <a:lnSpc>
                <a:spcPct val="100000"/>
              </a:lnSpc>
              <a:spcBef>
                <a:spcPts val="0"/>
              </a:spcBef>
              <a:spcAft>
                <a:spcPts val="400"/>
              </a:spcAft>
              <a:buFontTx/>
              <a:buChar char="-"/>
              <a:tabLst/>
              <a:defRPr sz="1800" b="0" i="0" u="none" strike="noStrike" kern="0" cap="none" spc="0" baseline="0">
                <a:solidFill>
                  <a:srgbClr val="000000"/>
                </a:solidFill>
                <a:uFillTx/>
              </a:defRPr>
            </a:pPr>
            <a:r>
              <a:rPr lang="fr-FR" sz="1600" b="0"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rPr>
              <a:t>lorsque la personne est victime d'accident, de sinistre ou de catastrophe,</a:t>
            </a:r>
          </a:p>
          <a:p>
            <a:pPr lvl="0" algn="just" defTabSz="914400" hangingPunct="0">
              <a:spcBef>
                <a:spcPts val="0"/>
              </a:spcBef>
              <a:spcAft>
                <a:spcPts val="400"/>
              </a:spcAft>
              <a:buFontTx/>
              <a:buChar char="-"/>
              <a:defRPr sz="1800" b="0" i="0" u="none" strike="noStrike" kern="0" cap="none" spc="0" baseline="0">
                <a:solidFill>
                  <a:srgbClr val="000000"/>
                </a:solidFill>
                <a:uFillTx/>
              </a:defRPr>
            </a:pPr>
            <a:r>
              <a:rPr lang="fr-FR" sz="1600" dirty="0">
                <a:solidFill>
                  <a:srgbClr val="000000"/>
                </a:solidFill>
                <a:latin typeface="Arial" panose="020B0604020202020204" pitchFamily="34" charset="0"/>
                <a:ea typeface="Microsoft YaHei" pitchFamily="2"/>
                <a:cs typeface="Arial" panose="020B0604020202020204" pitchFamily="34" charset="0"/>
              </a:rPr>
              <a:t>lorsqu'elle présente des signes de détresse vitale,</a:t>
            </a:r>
            <a:endParaRPr lang="fr-FR" sz="1600" b="0"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endParaRPr>
          </a:p>
          <a:p>
            <a:pPr algn="just" defTabSz="914400" hangingPunct="0">
              <a:spcBef>
                <a:spcPts val="0"/>
              </a:spcBef>
              <a:buFontTx/>
              <a:buChar char="-"/>
              <a:defRPr sz="1800" b="0" i="0" u="none" strike="noStrike" kern="0" cap="none" spc="0" baseline="0">
                <a:solidFill>
                  <a:srgbClr val="000000"/>
                </a:solidFill>
                <a:uFillTx/>
              </a:defRPr>
            </a:pPr>
            <a:r>
              <a:rPr lang="fr-FR" sz="1600" dirty="0">
                <a:solidFill>
                  <a:srgbClr val="000000"/>
                </a:solidFill>
                <a:latin typeface="Arial" panose="020B0604020202020204" pitchFamily="34" charset="0"/>
                <a:ea typeface="Microsoft YaHei" pitchFamily="2"/>
                <a:cs typeface="Arial" panose="020B0604020202020204" pitchFamily="34" charset="0"/>
              </a:rPr>
              <a:t>ou lorsqu'elle présente des signes de détresse fonctionnelle justifiant l'urgence à agir.</a:t>
            </a:r>
          </a:p>
          <a:p>
            <a:pPr marR="0" lvl="0" algn="just" defTabSz="914400" rtl="0" fontAlgn="auto" hangingPunct="0">
              <a:lnSpc>
                <a:spcPct val="100000"/>
              </a:lnSpc>
              <a:spcBef>
                <a:spcPts val="0"/>
              </a:spcBef>
              <a:spcAft>
                <a:spcPts val="0"/>
              </a:spcAft>
              <a:buFontTx/>
              <a:buChar char="-"/>
              <a:tabLst/>
              <a:defRPr sz="1800" b="0" i="0" u="none" strike="noStrike" kern="0" cap="none" spc="0" baseline="0">
                <a:solidFill>
                  <a:srgbClr val="000000"/>
                </a:solidFill>
                <a:uFillTx/>
              </a:defRPr>
            </a:pPr>
            <a:endParaRPr lang="fr-FR" sz="1600" b="0"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endParaRPr>
          </a:p>
          <a:p>
            <a:pPr marR="0" lvl="0" algn="just" defTabSz="914400" rtl="0" fontAlgn="auto" hangingPunct="0">
              <a:lnSpc>
                <a:spcPct val="100000"/>
              </a:lnSpc>
              <a:spcBef>
                <a:spcPts val="0"/>
              </a:spcBef>
              <a:spcAft>
                <a:spcPts val="0"/>
              </a:spcAft>
              <a:buFontTx/>
              <a:buChar char="-"/>
              <a:tabLst/>
              <a:defRPr sz="1800" b="0" i="0" u="none" strike="noStrike" kern="0" cap="none" spc="0" baseline="0">
                <a:solidFill>
                  <a:srgbClr val="000000"/>
                </a:solidFill>
                <a:uFillTx/>
              </a:defRPr>
            </a:pPr>
            <a:endParaRPr lang="fr-FR" sz="1600" dirty="0">
              <a:solidFill>
                <a:srgbClr val="000000"/>
              </a:solidFill>
              <a:latin typeface="Arial" panose="020B0604020202020204" pitchFamily="34" charset="0"/>
              <a:ea typeface="Microsoft YaHei" pitchFamily="2"/>
              <a:cs typeface="Arial" panose="020B0604020202020204" pitchFamily="34" charset="0"/>
            </a:endParaRP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rPr>
              <a:t>L'objectivation des missions des SIS en matière de soins et de secours d'urgence aux personnes permet de mieux déterminer les cas dans lesquels les SIS interviennent au titre des </a:t>
            </a:r>
            <a:r>
              <a:rPr lang="fr-FR" sz="1600" b="1"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rPr>
              <a:t>carences ambulancières</a:t>
            </a:r>
            <a:r>
              <a:rPr lang="fr-FR" sz="1600" b="0"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rPr>
              <a:t>.</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600" b="0"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endParaRP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rPr>
              <a:t>A ce titre, le terme de « carence ambulancière » est désormais inscrit dans la loi (article L. 1424-42 du CGCT).</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600" b="0"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endParaRP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rPr>
              <a:t>Désormais, les SIS peuvent expressément différer ou refuser la mise en œuvre d'une carence afin de préserver une disponibilité opérationnelle.</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600" b="0"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endParaRP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600" b="0"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rPr>
              <a:t>De plus, la requalification en carence a posteriori est reconnue à l’initiative du SIS auprès du SAMU dans le cadre d’échanges, sous l’arbitrage éventuel d’une commission de conciliation paritaire réunie sous l’égide du CODAMUPS-TS, avant un éventuel recours amiable.</a:t>
            </a:r>
          </a:p>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600" b="0"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endParaRPr>
          </a:p>
          <a:p>
            <a:pPr marR="0" lvl="0" algn="just" defTabSz="914400" rtl="0" fontAlgn="auto" hangingPunct="0">
              <a:lnSpc>
                <a:spcPct val="100000"/>
              </a:lnSpc>
              <a:spcBef>
                <a:spcPts val="0"/>
              </a:spcBef>
              <a:spcAft>
                <a:spcPts val="0"/>
              </a:spcAft>
              <a:buFontTx/>
              <a:buChar char="-"/>
              <a:tabLst/>
              <a:defRPr sz="1800" b="0" i="0" u="none" strike="noStrike" kern="0" cap="none" spc="0" baseline="0">
                <a:solidFill>
                  <a:srgbClr val="000000"/>
                </a:solidFill>
                <a:uFillTx/>
              </a:defRPr>
            </a:pPr>
            <a:endParaRPr lang="fr-FR" sz="1600" b="0"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endParaRPr>
          </a:p>
          <a:p>
            <a:pPr marR="0" lvl="0" algn="just" defTabSz="914400" rtl="0" fontAlgn="auto" hangingPunct="0">
              <a:lnSpc>
                <a:spcPct val="100000"/>
              </a:lnSpc>
              <a:spcBef>
                <a:spcPts val="0"/>
              </a:spcBef>
              <a:spcAft>
                <a:spcPts val="0"/>
              </a:spcAft>
              <a:buFontTx/>
              <a:buChar char="-"/>
              <a:tabLst/>
              <a:defRPr sz="1800" b="0" i="0" u="none" strike="noStrike" kern="0" cap="none" spc="0" baseline="0">
                <a:solidFill>
                  <a:srgbClr val="000000"/>
                </a:solidFill>
                <a:uFillTx/>
              </a:defRPr>
            </a:pPr>
            <a:endParaRPr lang="fr-FR" sz="1600" b="0" i="0" u="none" strike="noStrike" kern="1200" cap="none" spc="0" baseline="0" dirty="0">
              <a:solidFill>
                <a:srgbClr val="000000"/>
              </a:solidFill>
              <a:uFillTx/>
              <a:latin typeface="Arial" panose="020B0604020202020204" pitchFamily="34" charset="0"/>
              <a:ea typeface="Microsoft YaHei" pitchFamily="2"/>
              <a:cs typeface="Arial" panose="020B0604020202020204" pitchFamily="34" charset="0"/>
            </a:endParaRPr>
          </a:p>
          <a:p>
            <a:endParaRPr lang="fr-FR" sz="1600" dirty="0"/>
          </a:p>
        </p:txBody>
      </p:sp>
      <p:sp>
        <p:nvSpPr>
          <p:cNvPr id="6" name="Titre 1">
            <a:extLst>
              <a:ext uri="{FF2B5EF4-FFF2-40B4-BE49-F238E27FC236}">
                <a16:creationId xmlns:a16="http://schemas.microsoft.com/office/drawing/2014/main" id="{31334473-DEBA-FF0E-43E1-7563E158C61C}"/>
              </a:ext>
            </a:extLst>
          </p:cNvPr>
          <p:cNvSpPr>
            <a:spLocks noGrp="1"/>
          </p:cNvSpPr>
          <p:nvPr>
            <p:ph type="title"/>
          </p:nvPr>
        </p:nvSpPr>
        <p:spPr>
          <a:xfrm>
            <a:off x="2734574" y="0"/>
            <a:ext cx="9457426" cy="1009291"/>
          </a:xfrm>
        </p:spPr>
        <p:txBody>
          <a:bodyPr>
            <a:noAutofit/>
          </a:bodyPr>
          <a:lstStyle/>
          <a:p>
            <a:pPr algn="r"/>
            <a:r>
              <a:rPr lang="fr-FR" sz="2400" b="1" dirty="0">
                <a:solidFill>
                  <a:schemeClr val="bg1"/>
                </a:solidFill>
                <a:latin typeface="Arial" panose="020B0604020202020204" pitchFamily="34" charset="0"/>
                <a:cs typeface="Arial" panose="020B0604020202020204" pitchFamily="34" charset="0"/>
              </a:rPr>
              <a:t>Mesures législatives portées par la loi Matras</a:t>
            </a:r>
            <a:br>
              <a:rPr lang="fr-FR" sz="2400" b="1" dirty="0">
                <a:solidFill>
                  <a:schemeClr val="bg1"/>
                </a:solidFill>
                <a:latin typeface="Arial" panose="020B0604020202020204" pitchFamily="34" charset="0"/>
                <a:cs typeface="Arial" panose="020B0604020202020204" pitchFamily="34" charset="0"/>
              </a:rPr>
            </a:br>
            <a:r>
              <a:rPr lang="fr-FR" sz="2400" b="1" dirty="0">
                <a:solidFill>
                  <a:schemeClr val="bg1"/>
                </a:solidFill>
                <a:latin typeface="Arial" panose="020B0604020202020204" pitchFamily="34" charset="0"/>
                <a:cs typeface="Arial" panose="020B0604020202020204" pitchFamily="34" charset="0"/>
              </a:rPr>
              <a:t>en matière de SSUAP</a:t>
            </a:r>
            <a:endParaRPr lang="fr-FR" sz="2400" b="1" dirty="0">
              <a:solidFill>
                <a:schemeClr val="bg1"/>
              </a:solidFill>
            </a:endParaRPr>
          </a:p>
        </p:txBody>
      </p:sp>
    </p:spTree>
    <p:extLst>
      <p:ext uri="{BB962C8B-B14F-4D97-AF65-F5344CB8AC3E}">
        <p14:creationId xmlns:p14="http://schemas.microsoft.com/office/powerpoint/2010/main" val="395105993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12290</TotalTime>
  <Words>2371</Words>
  <Application>Microsoft Office PowerPoint</Application>
  <PresentationFormat>Grand écran</PresentationFormat>
  <Paragraphs>237</Paragraphs>
  <Slides>23</Slides>
  <Notes>1</Notes>
  <HiddenSlides>2</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23</vt:i4>
      </vt:variant>
    </vt:vector>
  </HeadingPairs>
  <TitlesOfParts>
    <vt:vector size="28" baseType="lpstr">
      <vt:lpstr>Arial</vt:lpstr>
      <vt:lpstr>Calibri</vt:lpstr>
      <vt:lpstr>Times New Roman</vt:lpstr>
      <vt:lpstr>Wingdings</vt:lpstr>
      <vt:lpstr>Thème Office</vt:lpstr>
      <vt:lpstr>Présentation PowerPoint</vt:lpstr>
      <vt:lpstr>Présentation PowerPoint</vt:lpstr>
      <vt:lpstr>Présentation PowerPoint</vt:lpstr>
      <vt:lpstr>Bilan de l’activité opérationnelle</vt:lpstr>
      <vt:lpstr>Bilan de l’activité opérationnelle</vt:lpstr>
      <vt:lpstr>Mesures législatives portées par la loi Matras en matière de SSUAP</vt:lpstr>
      <vt:lpstr>Mesures législatives portées par la loi Matras en matière de SSUAP</vt:lpstr>
      <vt:lpstr>Mesures législatives portées par la loi Matras en matière de SSUAP</vt:lpstr>
      <vt:lpstr>Mesures législatives portées par la loi Matras en matière de SSUAP</vt:lpstr>
      <vt:lpstr>Réorganisation de la  permanence des transporteurs sanitaires privés</vt:lpstr>
      <vt:lpstr>Résumé du  texte concernant la réforme des transporteurs sanitaires</vt:lpstr>
      <vt:lpstr>Résumé du  texte concernant la réforme des transporteurs sanitaires</vt:lpstr>
      <vt:lpstr>Résumé du  texte concernant la réforme des transporteurs sanitaires</vt:lpstr>
      <vt:lpstr>Texte concernant les modalités de versement de l’indemnité de substitution pour l’adaptation de la couverture opérationnelle d’un SDIS sur un secteur non couvert par une garde ambulancière et texte modifiant le tarif d’une carence.</vt:lpstr>
      <vt:lpstr>Conclusions</vt:lpstr>
      <vt:lpstr>Calendrier défini par l’ARS</vt:lpstr>
      <vt:lpstr>Bilan numérique, télémédecine </vt:lpstr>
      <vt:lpstr>Déploiement  Véhicule Infirmier de Soins d’Urgence</vt:lpstr>
      <vt:lpstr>Projet de pharmacie à usage intérieur (PUI) du SDIS (objectif SDACR)</vt:lpstr>
      <vt:lpstr>Réflexion autour de l’évacuation de certaines victimes  hors Service d’Accueil des Urgences</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sdis</dc:creator>
  <cp:lastModifiedBy>SDIS70 SDIS70</cp:lastModifiedBy>
  <cp:revision>523</cp:revision>
  <cp:lastPrinted>2022-05-19T15:46:20Z</cp:lastPrinted>
  <dcterms:created xsi:type="dcterms:W3CDTF">2010-06-15T06:42:33Z</dcterms:created>
  <dcterms:modified xsi:type="dcterms:W3CDTF">2022-06-10T08:39:32Z</dcterms:modified>
</cp:coreProperties>
</file>