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3ED0B-98E5-595F-7658-45F270109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F57368-37E7-C733-2AE5-9B3B5A402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4C1280-7586-780B-6817-6FC80735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436C14-2ABB-3904-274C-A52F7F66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081F7B-ED59-518C-A5AA-7A6A669C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53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BE73A-6A89-53E0-010D-43AC1D07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150864-DCEB-C5D5-0E58-8013BD92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53D39C-B138-1BA6-8502-58EEA09D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0B3E48-7D58-8A15-D15C-F0BB6A553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F64186-8C42-9E20-F79C-10B15D1A5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63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9D6182D-20C9-A7D6-63E8-4A359FFD9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ABDFB3D-DD3F-20E0-82C5-EF7E6A161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00A915-027A-130D-FE1A-08388BD92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177231-9511-4B29-CF7F-CBA827FF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32ED61-4D25-8EB0-4EDE-DDCCA227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23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ABD1EC-0810-78CE-C32D-841D1C17C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10A151-AE72-A7E2-D501-C272718FB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535F50-76AF-911E-F14B-9610FDBB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48709-790E-8697-DFDB-392FDEE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FDCEC2-778C-ECA6-27A9-4B5072B39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38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63406-713F-AC55-C4F7-B6C56143A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80DB8D-3A50-154A-C858-2EFE62FD8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A3E36-4652-C93E-9790-4A043F894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FCC640-5494-1C86-1234-EE8BB0A35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E295D-4721-4DCC-9308-5B56AE796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73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164FF8-543C-9A69-B7D0-3970DC43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1291A9-3926-25DC-D966-9C85C935E7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FC9124-A974-1B53-3A68-C565A8939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D9B1BA-C38E-AF2F-09F5-2C7770AF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EBC226-C251-CBEF-7C4D-E85C50DC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189BBF-2156-D537-79D2-69A1AB428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1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4E273B-ACE2-752B-A4D6-91F3E941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3160A3-3AAA-91D6-9554-EE26F7CE2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7906B0-7047-24BD-574F-17063456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7F940F-A3FE-A922-C481-5926551A4E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0A320F-8DF8-F5E6-FDC2-3FDA8F7AC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B460AE-DA96-55C8-D855-4ADE9497B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E79D8E-8E45-B186-4897-48F2F2824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C5C0B51-FA68-E24C-C969-0D53D11C1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05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E4167-D245-49CD-94DD-0B3892BF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1C8E1D0-158D-0120-CAF9-A34F99ACF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040AB09-2C7E-6D68-F53B-134D98FE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439211-409C-DA97-53F1-1142EE07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33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DFFA873-9EE5-A004-A35D-FCCEC954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2DD7BB4-49EC-08A1-5933-179052BF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C8821B-A3B0-5BAF-0235-2D622E984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306966-758E-888A-7CC8-D53BA665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D16E0F-2123-8D2F-42EE-328765DAF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9D3FA5-DA42-C7C2-F383-DAABCF471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D8D625-1A3C-F696-4860-A3A453356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19DE86-AFAD-3406-AA20-3D62C7DD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60D31A-FE0D-8981-CB25-CC2AE9D5A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86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B58D69-5DE6-9B2B-7008-BF364137D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BB2551E-5C85-18E5-1E23-9CDE09542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4C9F4B-72B5-C3C9-D738-0DD31734D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AC090F-09F7-DC6C-1CB1-99148497F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067057-CEF5-7A4E-15BB-ED2252F7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B63C07-4D00-888B-2E49-3541BC302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95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322B6A-8C10-9D37-17E5-85578A02B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1AA86B-85A8-0DCD-5D4C-E0315615A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9F93A-ADCA-0E44-4DB3-AFEE6E713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7497-4146-4D66-B465-C1FB634560AA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6D39E-AD15-F8E2-1BC2-B5CF1C5B3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FD946-200F-B0C0-7C66-FEA8946B2E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A0BBB-7E2C-4267-B0B1-A43AF5BD2F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52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Malade Ou Cassé Ordinateur En Dessin Animé Vector Illustration Vecteurs  libres de droits et plus d'images vectorielles de Bug informatique - iStock">
            <a:extLst>
              <a:ext uri="{FF2B5EF4-FFF2-40B4-BE49-F238E27FC236}">
                <a16:creationId xmlns:a16="http://schemas.microsoft.com/office/drawing/2014/main" id="{1700E39E-30AC-4861-AA25-9A1756ABA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77" y="2401796"/>
            <a:ext cx="2260200" cy="173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apport d'activité 2020 de la DGSCGC - version réduite">
            <a:extLst>
              <a:ext uri="{FF2B5EF4-FFF2-40B4-BE49-F238E27FC236}">
                <a16:creationId xmlns:a16="http://schemas.microsoft.com/office/drawing/2014/main" id="{5C0113B5-AF44-4DF1-A0BB-C5641D0CB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8762" y="1308016"/>
            <a:ext cx="2397347" cy="810866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uroweekend-Radio">
            <a:extLst>
              <a:ext uri="{FF2B5EF4-FFF2-40B4-BE49-F238E27FC236}">
                <a16:creationId xmlns:a16="http://schemas.microsoft.com/office/drawing/2014/main" id="{CF04425F-331A-4945-929C-00788C3E0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782" y="2839753"/>
            <a:ext cx="2257462" cy="143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4B836C9-68AC-4B33-98C0-58153A2B5D79}"/>
              </a:ext>
            </a:extLst>
          </p:cNvPr>
          <p:cNvSpPr txBox="1"/>
          <p:nvPr/>
        </p:nvSpPr>
        <p:spPr>
          <a:xfrm>
            <a:off x="9652842" y="2303651"/>
            <a:ext cx="2089186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SEMESTRE 2026</a:t>
            </a: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30F64D5F-FF88-4782-AF85-04D77B30FF1C}"/>
              </a:ext>
            </a:extLst>
          </p:cNvPr>
          <p:cNvSpPr/>
          <p:nvPr/>
        </p:nvSpPr>
        <p:spPr>
          <a:xfrm>
            <a:off x="1742169" y="1515452"/>
            <a:ext cx="7466121" cy="8108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42DCDF8-ACA8-415B-9345-EC8614CFBD66}"/>
              </a:ext>
            </a:extLst>
          </p:cNvPr>
          <p:cNvSpPr txBox="1"/>
          <p:nvPr/>
        </p:nvSpPr>
        <p:spPr>
          <a:xfrm>
            <a:off x="4555878" y="4404773"/>
            <a:ext cx="3978901" cy="3385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SOLUTION PALLIATIVE TRANSITOIRE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25F9F00-85EB-4BCA-95A0-E836870E6645}"/>
              </a:ext>
            </a:extLst>
          </p:cNvPr>
          <p:cNvSpPr txBox="1"/>
          <p:nvPr/>
        </p:nvSpPr>
        <p:spPr>
          <a:xfrm>
            <a:off x="4871208" y="1751591"/>
            <a:ext cx="967666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ANS</a:t>
            </a:r>
          </a:p>
        </p:txBody>
      </p:sp>
      <p:pic>
        <p:nvPicPr>
          <p:cNvPr id="1036" name="Picture 12" descr="LUCKY LUKE: LE CROQUE-MORT - figurine plastique, plastoy, plast63116">
            <a:extLst>
              <a:ext uri="{FF2B5EF4-FFF2-40B4-BE49-F238E27FC236}">
                <a16:creationId xmlns:a16="http://schemas.microsoft.com/office/drawing/2014/main" id="{9152EA2F-8613-400D-8E78-9B3634F44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636" y="4957578"/>
            <a:ext cx="621132" cy="1356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603007AE-9EAF-4683-8B12-59D4FEA9384C}"/>
              </a:ext>
            </a:extLst>
          </p:cNvPr>
          <p:cNvSpPr/>
          <p:nvPr/>
        </p:nvSpPr>
        <p:spPr>
          <a:xfrm>
            <a:off x="2494768" y="3355039"/>
            <a:ext cx="1895042" cy="9622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32301A-8460-4B49-9E3E-4AE6F6AECA2C}"/>
              </a:ext>
            </a:extLst>
          </p:cNvPr>
          <p:cNvSpPr txBox="1"/>
          <p:nvPr/>
        </p:nvSpPr>
        <p:spPr>
          <a:xfrm>
            <a:off x="5475229" y="5003994"/>
            <a:ext cx="14075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18/24 mois</a:t>
            </a:r>
          </a:p>
        </p:txBody>
      </p:sp>
      <p:pic>
        <p:nvPicPr>
          <p:cNvPr id="5122" name="Picture 2" descr="Trois points dinterrogation / dessin animé vecteur et illustration, papier  peint • papiers peints question, confusion, défier | myloview.fr">
            <a:extLst>
              <a:ext uri="{FF2B5EF4-FFF2-40B4-BE49-F238E27FC236}">
                <a16:creationId xmlns:a16="http://schemas.microsoft.com/office/drawing/2014/main" id="{0AC2B267-FBE3-4FD6-A6E5-F36D372D2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541" y="5291777"/>
            <a:ext cx="1413247" cy="1251600"/>
          </a:xfrm>
          <a:prstGeom prst="rect">
            <a:avLst/>
          </a:prstGeom>
          <a:noFill/>
          <a:ln w="1270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C0CABFB-20B7-434D-8DAA-BA2EC85C3D45}"/>
              </a:ext>
            </a:extLst>
          </p:cNvPr>
          <p:cNvCxnSpPr>
            <a:cxnSpLocks/>
          </p:cNvCxnSpPr>
          <p:nvPr/>
        </p:nvCxnSpPr>
        <p:spPr>
          <a:xfrm flipH="1">
            <a:off x="9846236" y="1075082"/>
            <a:ext cx="1702398" cy="2297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4ACADAC5-C072-4538-A33F-53789820CE9F}"/>
              </a:ext>
            </a:extLst>
          </p:cNvPr>
          <p:cNvCxnSpPr>
            <a:cxnSpLocks/>
          </p:cNvCxnSpPr>
          <p:nvPr/>
        </p:nvCxnSpPr>
        <p:spPr>
          <a:xfrm>
            <a:off x="9330431" y="1123247"/>
            <a:ext cx="2565678" cy="20105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AVIS D&amp;amp;#39;APPEL D&amp;amp;#39;OFFRES OUVERT - Consulat Général d&amp;amp;#39;Algérie à Paris">
            <a:extLst>
              <a:ext uri="{FF2B5EF4-FFF2-40B4-BE49-F238E27FC236}">
                <a16:creationId xmlns:a16="http://schemas.microsoft.com/office/drawing/2014/main" id="{AFA06630-F088-45D5-B9BE-844B41CB3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4377">
            <a:off x="9290675" y="3800375"/>
            <a:ext cx="2022279" cy="154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llustration De Dynamite Avec Dispositif De Chronométrage. Isolées Clip Art  Libres De Droits , Vecteurs Et Illustration. Image 11271467.">
            <a:extLst>
              <a:ext uri="{FF2B5EF4-FFF2-40B4-BE49-F238E27FC236}">
                <a16:creationId xmlns:a16="http://schemas.microsoft.com/office/drawing/2014/main" id="{A1289CCF-7405-E7A2-2084-C36D6A0E4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14" y="4141090"/>
            <a:ext cx="1638306" cy="158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rgotec | Assistance maîtrise d'ouvrage et maîtrise d'oeuvre">
            <a:extLst>
              <a:ext uri="{FF2B5EF4-FFF2-40B4-BE49-F238E27FC236}">
                <a16:creationId xmlns:a16="http://schemas.microsoft.com/office/drawing/2014/main" id="{8637CBCA-8914-402D-DE73-E0254B397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7142" y="4957578"/>
            <a:ext cx="1702398" cy="170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7C26A7F2-F101-04FD-8FAF-C121F839C2DB}"/>
              </a:ext>
            </a:extLst>
          </p:cNvPr>
          <p:cNvSpPr txBox="1"/>
          <p:nvPr/>
        </p:nvSpPr>
        <p:spPr>
          <a:xfrm>
            <a:off x="1742169" y="6110417"/>
            <a:ext cx="156032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</a:t>
            </a:r>
            <a:r>
              <a:rPr lang="fr-FR" dirty="0" err="1"/>
              <a:t>janv</a:t>
            </a:r>
            <a:r>
              <a:rPr lang="fr-FR" dirty="0"/>
              <a:t> 2026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249FC46-D72A-A7F1-FF1E-5B6072790428}"/>
              </a:ext>
            </a:extLst>
          </p:cNvPr>
          <p:cNvSpPr txBox="1"/>
          <p:nvPr/>
        </p:nvSpPr>
        <p:spPr>
          <a:xfrm>
            <a:off x="4555878" y="292963"/>
            <a:ext cx="1189108" cy="3693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SITUATION</a:t>
            </a:r>
          </a:p>
        </p:txBody>
      </p:sp>
    </p:spTree>
    <p:extLst>
      <p:ext uri="{BB962C8B-B14F-4D97-AF65-F5344CB8AC3E}">
        <p14:creationId xmlns:p14="http://schemas.microsoft.com/office/powerpoint/2010/main" val="3400977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8E2C963-3B86-D596-7298-0CF6C3894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60582"/>
            <a:ext cx="9144000" cy="857603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fr-FR" dirty="0"/>
              <a:t>ASSISTANCE A MAITRISE D’OUVRAGE POUR L’ACQUISITION ET LA MISE EN ŒUVRE D’UN SYSTÈME D’INFORMATION OPERATIONNEL</a:t>
            </a:r>
          </a:p>
          <a:p>
            <a:endParaRPr lang="fr-FR" dirty="0"/>
          </a:p>
        </p:txBody>
      </p:sp>
      <p:pic>
        <p:nvPicPr>
          <p:cNvPr id="4" name="Picture 2" descr="Ergotec | Assistance maîtrise d'ouvrage et maîtrise d'oeuvre">
            <a:extLst>
              <a:ext uri="{FF2B5EF4-FFF2-40B4-BE49-F238E27FC236}">
                <a16:creationId xmlns:a16="http://schemas.microsoft.com/office/drawing/2014/main" id="{276810A6-EFCC-4372-2683-3171B2052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670" y="1568616"/>
            <a:ext cx="2186638" cy="218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9849081-4E77-2121-0E1A-FB80A2805A7F}"/>
              </a:ext>
            </a:extLst>
          </p:cNvPr>
          <p:cNvSpPr txBox="1"/>
          <p:nvPr/>
        </p:nvSpPr>
        <p:spPr>
          <a:xfrm>
            <a:off x="3384521" y="448226"/>
            <a:ext cx="5422958" cy="83099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dirty="0"/>
              <a:t>MARCHE DE PRESTATION INTELLECTUELLE</a:t>
            </a:r>
          </a:p>
          <a:p>
            <a:pPr algn="ctr"/>
            <a:r>
              <a:rPr lang="fr-FR" sz="2400" dirty="0"/>
              <a:t>17/05/2022</a:t>
            </a:r>
          </a:p>
        </p:txBody>
      </p:sp>
    </p:spTree>
    <p:extLst>
      <p:ext uri="{BB962C8B-B14F-4D97-AF65-F5344CB8AC3E}">
        <p14:creationId xmlns:p14="http://schemas.microsoft.com/office/powerpoint/2010/main" val="2911274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97852B-21DF-C05B-AF8D-2A50B70C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6011" y="719004"/>
            <a:ext cx="2020409" cy="584785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TROIS ETAPES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9A9E02-45FF-8070-7EA2-0083D7DE6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55" y="2854170"/>
            <a:ext cx="11638626" cy="361765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b="1" dirty="0"/>
              <a:t>REDACTION DES PIECES DU MARCHE: </a:t>
            </a:r>
            <a:r>
              <a:rPr lang="fr-FR" dirty="0"/>
              <a:t>CCP, doc financier, critères de sélection des candidats, ….</a:t>
            </a:r>
          </a:p>
          <a:p>
            <a:pPr marL="457200" lvl="1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ANALYSE DES OFFRES: </a:t>
            </a:r>
            <a:r>
              <a:rPr lang="fr-FR" dirty="0"/>
              <a:t>étude, négociations, compte-rendu d’analyse, </a:t>
            </a:r>
          </a:p>
          <a:p>
            <a:pPr marL="971550" lvl="1" indent="-51435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sz="2400" b="1" dirty="0"/>
              <a:t>ASSISTANCE</a:t>
            </a:r>
            <a:r>
              <a:rPr lang="fr-FR" b="1" dirty="0"/>
              <a:t> A LA MISES EN ŒUVRE: </a:t>
            </a:r>
            <a:r>
              <a:rPr lang="fr-FR" dirty="0"/>
              <a:t>expertise et conseils, réunions et comités de pilotage, surveillance et contrôle des prestations, vérification de la conformité, …</a:t>
            </a:r>
          </a:p>
        </p:txBody>
      </p:sp>
      <p:pic>
        <p:nvPicPr>
          <p:cNvPr id="4" name="Picture 2" descr="Ergotec | Assistance maîtrise d'ouvrage et maîtrise d'oeuvre">
            <a:extLst>
              <a:ext uri="{FF2B5EF4-FFF2-40B4-BE49-F238E27FC236}">
                <a16:creationId xmlns:a16="http://schemas.microsoft.com/office/drawing/2014/main" id="{DE6A1CD3-CF5E-E1EB-6BDF-ACF5B9C09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11" y="13906"/>
            <a:ext cx="1702231" cy="170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0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C9E0F433-A506-C199-7D51-F75108DCB842}"/>
              </a:ext>
            </a:extLst>
          </p:cNvPr>
          <p:cNvSpPr/>
          <p:nvPr/>
        </p:nvSpPr>
        <p:spPr>
          <a:xfrm>
            <a:off x="266339" y="2705927"/>
            <a:ext cx="10434282" cy="11839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674E68-804B-16E7-B45E-1FBBEFF268F2}"/>
              </a:ext>
            </a:extLst>
          </p:cNvPr>
          <p:cNvSpPr txBox="1"/>
          <p:nvPr/>
        </p:nvSpPr>
        <p:spPr>
          <a:xfrm>
            <a:off x="810622" y="3096521"/>
            <a:ext cx="21701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PIÈCES  MARCHÉ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85EE9AE-6CEF-E017-7047-4049418A1675}"/>
              </a:ext>
            </a:extLst>
          </p:cNvPr>
          <p:cNvSpPr txBox="1"/>
          <p:nvPr/>
        </p:nvSpPr>
        <p:spPr>
          <a:xfrm>
            <a:off x="4518408" y="3114700"/>
            <a:ext cx="19093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ANALYSE OFFRES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702BC3-9BE5-3D92-C897-3CD9D27802A9}"/>
              </a:ext>
            </a:extLst>
          </p:cNvPr>
          <p:cNvSpPr txBox="1"/>
          <p:nvPr/>
        </p:nvSpPr>
        <p:spPr>
          <a:xfrm>
            <a:off x="7584769" y="3122802"/>
            <a:ext cx="17190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DEPLOIEMENT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12F5362-E7A3-6362-4D89-A837AFDE8D6B}"/>
              </a:ext>
            </a:extLst>
          </p:cNvPr>
          <p:cNvSpPr txBox="1"/>
          <p:nvPr/>
        </p:nvSpPr>
        <p:spPr>
          <a:xfrm>
            <a:off x="2807397" y="1535929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22 </a:t>
            </a:r>
          </a:p>
          <a:p>
            <a:pPr algn="ctr"/>
            <a:r>
              <a:rPr lang="fr-FR" sz="1400" b="1" dirty="0"/>
              <a:t>aout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4706BAB-9EE6-B9CE-A1F0-4039309B3439}"/>
              </a:ext>
            </a:extLst>
          </p:cNvPr>
          <p:cNvSpPr txBox="1"/>
          <p:nvPr/>
        </p:nvSpPr>
        <p:spPr>
          <a:xfrm>
            <a:off x="3063170" y="2220635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29 </a:t>
            </a:r>
          </a:p>
          <a:p>
            <a:pPr algn="ctr"/>
            <a:r>
              <a:rPr lang="fr-FR" sz="1400" b="1" dirty="0"/>
              <a:t>aout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C233B35-665B-AE37-889A-15CF1777D938}"/>
              </a:ext>
            </a:extLst>
          </p:cNvPr>
          <p:cNvSpPr txBox="1"/>
          <p:nvPr/>
        </p:nvSpPr>
        <p:spPr>
          <a:xfrm>
            <a:off x="6198920" y="1587714"/>
            <a:ext cx="56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25 </a:t>
            </a:r>
          </a:p>
          <a:p>
            <a:pPr algn="ctr"/>
            <a:r>
              <a:rPr lang="fr-FR" sz="1400" b="1" dirty="0" err="1"/>
              <a:t>nov</a:t>
            </a:r>
            <a:endParaRPr lang="fr-FR" sz="1400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3F4AFD-CA00-2441-38C7-998B1A395E2B}"/>
              </a:ext>
            </a:extLst>
          </p:cNvPr>
          <p:cNvSpPr txBox="1"/>
          <p:nvPr/>
        </p:nvSpPr>
        <p:spPr>
          <a:xfrm>
            <a:off x="6846095" y="1506609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Début</a:t>
            </a:r>
          </a:p>
          <a:p>
            <a:pPr algn="ctr"/>
            <a:r>
              <a:rPr lang="fr-FR" sz="1400" b="1" dirty="0" err="1"/>
              <a:t>dec</a:t>
            </a:r>
            <a:endParaRPr lang="fr-FR" sz="1400" b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93D1919-38B5-BC5C-B5E1-E2C8BE46E146}"/>
              </a:ext>
            </a:extLst>
          </p:cNvPr>
          <p:cNvSpPr txBox="1"/>
          <p:nvPr/>
        </p:nvSpPr>
        <p:spPr>
          <a:xfrm>
            <a:off x="10936011" y="3005491"/>
            <a:ext cx="1164253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1</a:t>
            </a:r>
            <a:r>
              <a:rPr lang="fr-FR" sz="1400" baseline="30000" dirty="0"/>
              <a:t>ER</a:t>
            </a:r>
            <a:endParaRPr lang="fr-FR" sz="1400" dirty="0"/>
          </a:p>
          <a:p>
            <a:pPr algn="ctr"/>
            <a:r>
              <a:rPr lang="fr-FR" sz="1400" dirty="0"/>
              <a:t> JUILLET 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38EB401-51FD-D6A3-33DD-F65740EE57AF}"/>
              </a:ext>
            </a:extLst>
          </p:cNvPr>
          <p:cNvSpPr txBox="1"/>
          <p:nvPr/>
        </p:nvSpPr>
        <p:spPr>
          <a:xfrm>
            <a:off x="3077931" y="4617858"/>
            <a:ext cx="1433959" cy="30777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DEPOT DOSSIERS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21B6D1D-BA27-1FBF-02D8-A0A25FEBB271}"/>
              </a:ext>
            </a:extLst>
          </p:cNvPr>
          <p:cNvSpPr txBox="1"/>
          <p:nvPr/>
        </p:nvSpPr>
        <p:spPr>
          <a:xfrm>
            <a:off x="4018719" y="1535931"/>
            <a:ext cx="499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29 </a:t>
            </a:r>
          </a:p>
          <a:p>
            <a:pPr algn="ctr"/>
            <a:r>
              <a:rPr lang="fr-FR" sz="1400" b="1" dirty="0"/>
              <a:t>sept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19E365DD-47EA-9053-6FF9-097B86333C26}"/>
              </a:ext>
            </a:extLst>
          </p:cNvPr>
          <p:cNvCxnSpPr>
            <a:cxnSpLocks/>
          </p:cNvCxnSpPr>
          <p:nvPr/>
        </p:nvCxnSpPr>
        <p:spPr>
          <a:xfrm flipH="1">
            <a:off x="4421879" y="2931661"/>
            <a:ext cx="9896" cy="1482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46CC909C-B14B-9792-D273-171990B889BF}"/>
              </a:ext>
            </a:extLst>
          </p:cNvPr>
          <p:cNvCxnSpPr>
            <a:cxnSpLocks/>
          </p:cNvCxnSpPr>
          <p:nvPr/>
        </p:nvCxnSpPr>
        <p:spPr>
          <a:xfrm flipV="1">
            <a:off x="3068025" y="2267865"/>
            <a:ext cx="4290" cy="724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1C87F2E-54E1-CD21-CA07-3E298CBAD545}"/>
              </a:ext>
            </a:extLst>
          </p:cNvPr>
          <p:cNvCxnSpPr/>
          <p:nvPr/>
        </p:nvCxnSpPr>
        <p:spPr>
          <a:xfrm flipV="1">
            <a:off x="6482812" y="2181676"/>
            <a:ext cx="0" cy="847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92D5C335-2CE0-4722-1176-FA8371964FAD}"/>
              </a:ext>
            </a:extLst>
          </p:cNvPr>
          <p:cNvCxnSpPr/>
          <p:nvPr/>
        </p:nvCxnSpPr>
        <p:spPr>
          <a:xfrm flipV="1">
            <a:off x="4422988" y="2229515"/>
            <a:ext cx="0" cy="847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2B3FA060-AB16-6169-DF66-FCFDCF748878}"/>
              </a:ext>
            </a:extLst>
          </p:cNvPr>
          <p:cNvCxnSpPr/>
          <p:nvPr/>
        </p:nvCxnSpPr>
        <p:spPr>
          <a:xfrm flipV="1">
            <a:off x="7158596" y="2217504"/>
            <a:ext cx="0" cy="847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8ECDEF35-8AAC-C67E-B27B-9811C1F102E9}"/>
              </a:ext>
            </a:extLst>
          </p:cNvPr>
          <p:cNvCxnSpPr>
            <a:cxnSpLocks/>
          </p:cNvCxnSpPr>
          <p:nvPr/>
        </p:nvCxnSpPr>
        <p:spPr>
          <a:xfrm flipH="1">
            <a:off x="7158957" y="3065390"/>
            <a:ext cx="9896" cy="1499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E1B34026-7117-348E-DFA8-68CABE4472E5}"/>
              </a:ext>
            </a:extLst>
          </p:cNvPr>
          <p:cNvSpPr txBox="1"/>
          <p:nvPr/>
        </p:nvSpPr>
        <p:spPr>
          <a:xfrm>
            <a:off x="6849943" y="4605181"/>
            <a:ext cx="536322" cy="30777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CAO</a:t>
            </a:r>
          </a:p>
        </p:txBody>
      </p:sp>
      <p:pic>
        <p:nvPicPr>
          <p:cNvPr id="1026" name="Picture 2" descr="Installation électrique – Généralités | leboisdéliza">
            <a:extLst>
              <a:ext uri="{FF2B5EF4-FFF2-40B4-BE49-F238E27FC236}">
                <a16:creationId xmlns:a16="http://schemas.microsoft.com/office/drawing/2014/main" id="{09C4D190-A9CB-5305-79C0-BB0698586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015" y="4073063"/>
            <a:ext cx="2100483" cy="1879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leach le film Live - Bleach - Forums Mangas France">
            <a:extLst>
              <a:ext uri="{FF2B5EF4-FFF2-40B4-BE49-F238E27FC236}">
                <a16:creationId xmlns:a16="http://schemas.microsoft.com/office/drawing/2014/main" id="{96148ADF-1F90-4998-D73E-2B8DE483F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191" y="1353790"/>
            <a:ext cx="1714809" cy="121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1ECB211F-44C3-F099-B229-A3FF51BAEE5B}"/>
              </a:ext>
            </a:extLst>
          </p:cNvPr>
          <p:cNvCxnSpPr>
            <a:cxnSpLocks/>
          </p:cNvCxnSpPr>
          <p:nvPr/>
        </p:nvCxnSpPr>
        <p:spPr>
          <a:xfrm>
            <a:off x="301575" y="3001096"/>
            <a:ext cx="7500" cy="2094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4151F5E-5C1F-49B5-F038-835D4D2D073A}"/>
              </a:ext>
            </a:extLst>
          </p:cNvPr>
          <p:cNvSpPr txBox="1"/>
          <p:nvPr/>
        </p:nvSpPr>
        <p:spPr>
          <a:xfrm>
            <a:off x="564996" y="4632191"/>
            <a:ext cx="1112226" cy="30777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NOTIF AMO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7D7D8BA-F98F-A761-FC65-5D8FFCA038EA}"/>
              </a:ext>
            </a:extLst>
          </p:cNvPr>
          <p:cNvSpPr txBox="1"/>
          <p:nvPr/>
        </p:nvSpPr>
        <p:spPr>
          <a:xfrm>
            <a:off x="564996" y="1612892"/>
            <a:ext cx="527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26 </a:t>
            </a:r>
          </a:p>
          <a:p>
            <a:pPr algn="ctr"/>
            <a:r>
              <a:rPr lang="fr-FR" sz="1400" b="1" dirty="0"/>
              <a:t>JUIN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770B1CDD-4421-A9BB-6350-E565CF87DE90}"/>
              </a:ext>
            </a:extLst>
          </p:cNvPr>
          <p:cNvCxnSpPr>
            <a:cxnSpLocks/>
          </p:cNvCxnSpPr>
          <p:nvPr/>
        </p:nvCxnSpPr>
        <p:spPr>
          <a:xfrm flipV="1">
            <a:off x="304785" y="2208928"/>
            <a:ext cx="4290" cy="724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A1C4999B-F09A-DD78-FDB8-6F43567249A2}"/>
              </a:ext>
            </a:extLst>
          </p:cNvPr>
          <p:cNvSpPr txBox="1"/>
          <p:nvPr/>
        </p:nvSpPr>
        <p:spPr>
          <a:xfrm>
            <a:off x="1366123" y="985497"/>
            <a:ext cx="792205" cy="33855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2 MOIS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08DBEE50-1D81-1235-6175-AA94D47B9BA7}"/>
              </a:ext>
            </a:extLst>
          </p:cNvPr>
          <p:cNvSpPr txBox="1"/>
          <p:nvPr/>
        </p:nvSpPr>
        <p:spPr>
          <a:xfrm>
            <a:off x="3384591" y="1002641"/>
            <a:ext cx="792205" cy="33855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2 MOIS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342A33B-5C43-8313-08FB-CB43CACBCF1B}"/>
              </a:ext>
            </a:extLst>
          </p:cNvPr>
          <p:cNvSpPr txBox="1"/>
          <p:nvPr/>
        </p:nvSpPr>
        <p:spPr>
          <a:xfrm>
            <a:off x="4757912" y="1012493"/>
            <a:ext cx="792205" cy="33855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2 MOIS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414357F7-A70D-E73F-1511-A453348A81FA}"/>
              </a:ext>
            </a:extLst>
          </p:cNvPr>
          <p:cNvSpPr txBox="1"/>
          <p:nvPr/>
        </p:nvSpPr>
        <p:spPr>
          <a:xfrm>
            <a:off x="8178486" y="985497"/>
            <a:ext cx="896399" cy="33855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18 MOIS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7601C518-49CD-642B-7A61-A6B0EBED9DCF}"/>
              </a:ext>
            </a:extLst>
          </p:cNvPr>
          <p:cNvCxnSpPr>
            <a:cxnSpLocks/>
          </p:cNvCxnSpPr>
          <p:nvPr/>
        </p:nvCxnSpPr>
        <p:spPr>
          <a:xfrm flipV="1">
            <a:off x="3335106" y="2692470"/>
            <a:ext cx="0" cy="90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E14E71BA-DA56-66EB-A167-62CD8BB69733}"/>
              </a:ext>
            </a:extLst>
          </p:cNvPr>
          <p:cNvCxnSpPr>
            <a:cxnSpLocks/>
          </p:cNvCxnSpPr>
          <p:nvPr/>
        </p:nvCxnSpPr>
        <p:spPr>
          <a:xfrm>
            <a:off x="3345386" y="3267101"/>
            <a:ext cx="0" cy="1046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>
            <a:extLst>
              <a:ext uri="{FF2B5EF4-FFF2-40B4-BE49-F238E27FC236}">
                <a16:creationId xmlns:a16="http://schemas.microsoft.com/office/drawing/2014/main" id="{12CB2E6A-82A2-CBAC-605D-3493B03AECA8}"/>
              </a:ext>
            </a:extLst>
          </p:cNvPr>
          <p:cNvSpPr txBox="1"/>
          <p:nvPr/>
        </p:nvSpPr>
        <p:spPr>
          <a:xfrm>
            <a:off x="7456219" y="149800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Mi</a:t>
            </a:r>
          </a:p>
          <a:p>
            <a:pPr algn="ctr"/>
            <a:r>
              <a:rPr lang="fr-FR" sz="1400" b="1" dirty="0" err="1"/>
              <a:t>dec</a:t>
            </a:r>
            <a:endParaRPr lang="fr-FR" sz="1400" b="1" dirty="0"/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4C741269-C645-C394-7B28-ACE8CF020407}"/>
              </a:ext>
            </a:extLst>
          </p:cNvPr>
          <p:cNvCxnSpPr/>
          <p:nvPr/>
        </p:nvCxnSpPr>
        <p:spPr>
          <a:xfrm flipV="1">
            <a:off x="7573821" y="2258058"/>
            <a:ext cx="0" cy="847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0898CC2B-069D-48AC-A757-34B146433A36}"/>
              </a:ext>
            </a:extLst>
          </p:cNvPr>
          <p:cNvCxnSpPr>
            <a:cxnSpLocks/>
          </p:cNvCxnSpPr>
          <p:nvPr/>
        </p:nvCxnSpPr>
        <p:spPr>
          <a:xfrm flipH="1">
            <a:off x="7579886" y="3105944"/>
            <a:ext cx="4192" cy="1807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>
            <a:extLst>
              <a:ext uri="{FF2B5EF4-FFF2-40B4-BE49-F238E27FC236}">
                <a16:creationId xmlns:a16="http://schemas.microsoft.com/office/drawing/2014/main" id="{7DDA4377-BF2C-E8BB-987D-3BA4E0BCE788}"/>
              </a:ext>
            </a:extLst>
          </p:cNvPr>
          <p:cNvSpPr txBox="1"/>
          <p:nvPr/>
        </p:nvSpPr>
        <p:spPr>
          <a:xfrm>
            <a:off x="7168853" y="5012753"/>
            <a:ext cx="851866" cy="738664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ATTRIB. MARCHE </a:t>
            </a:r>
          </a:p>
          <a:p>
            <a:r>
              <a:rPr lang="fr-FR" sz="1400" dirty="0" err="1"/>
              <a:t>SIOp</a:t>
            </a:r>
            <a:endParaRPr lang="fr-FR" sz="1400" dirty="0"/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26CD0140-E822-F88C-70C7-202053794132}"/>
              </a:ext>
            </a:extLst>
          </p:cNvPr>
          <p:cNvCxnSpPr>
            <a:cxnSpLocks/>
          </p:cNvCxnSpPr>
          <p:nvPr/>
        </p:nvCxnSpPr>
        <p:spPr>
          <a:xfrm flipH="1">
            <a:off x="749657" y="3026242"/>
            <a:ext cx="658" cy="15807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03F6345E-95AE-E47B-5D77-12B325F2325E}"/>
              </a:ext>
            </a:extLst>
          </p:cNvPr>
          <p:cNvSpPr txBox="1"/>
          <p:nvPr/>
        </p:nvSpPr>
        <p:spPr>
          <a:xfrm>
            <a:off x="37720" y="1649822"/>
            <a:ext cx="52771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24 </a:t>
            </a:r>
          </a:p>
          <a:p>
            <a:pPr algn="ctr"/>
            <a:r>
              <a:rPr lang="fr-FR" sz="1400" b="1" dirty="0"/>
              <a:t>JUIN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EE2BD930-E23A-7382-A8C7-E36A141CC7C9}"/>
              </a:ext>
            </a:extLst>
          </p:cNvPr>
          <p:cNvCxnSpPr>
            <a:cxnSpLocks/>
          </p:cNvCxnSpPr>
          <p:nvPr/>
        </p:nvCxnSpPr>
        <p:spPr>
          <a:xfrm flipV="1">
            <a:off x="756379" y="2296393"/>
            <a:ext cx="4290" cy="724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>
            <a:extLst>
              <a:ext uri="{FF2B5EF4-FFF2-40B4-BE49-F238E27FC236}">
                <a16:creationId xmlns:a16="http://schemas.microsoft.com/office/drawing/2014/main" id="{C5CFE046-A3CF-AB6E-4AF7-95BBD66B85A4}"/>
              </a:ext>
            </a:extLst>
          </p:cNvPr>
          <p:cNvSpPr txBox="1"/>
          <p:nvPr/>
        </p:nvSpPr>
        <p:spPr>
          <a:xfrm>
            <a:off x="37720" y="5158842"/>
            <a:ext cx="859366" cy="52322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CASDIS:</a:t>
            </a:r>
          </a:p>
          <a:p>
            <a:r>
              <a:rPr lang="fr-FR" sz="1400" dirty="0"/>
              <a:t> AP </a:t>
            </a:r>
            <a:r>
              <a:rPr lang="fr-FR" sz="1400" dirty="0" err="1"/>
              <a:t>SIOp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1907129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141</Words>
  <Application>Microsoft Office PowerPoint</Application>
  <PresentationFormat>Grand écran</PresentationFormat>
  <Paragraphs>47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TROIS ETAPES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SDIS70 SDIS70</dc:creator>
  <cp:lastModifiedBy>SDIS70 SDIS70</cp:lastModifiedBy>
  <cp:revision>26</cp:revision>
  <dcterms:created xsi:type="dcterms:W3CDTF">2022-06-10T08:45:06Z</dcterms:created>
  <dcterms:modified xsi:type="dcterms:W3CDTF">2022-06-10T15:18:01Z</dcterms:modified>
</cp:coreProperties>
</file>